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3" r:id="rId2"/>
    <p:sldId id="275" r:id="rId3"/>
  </p:sldIdLst>
  <p:sldSz cx="9899650" cy="7199313"/>
  <p:notesSz cx="6735763" cy="9866313"/>
  <p:defaultTextStyle>
    <a:defPPr>
      <a:defRPr lang="ja-JP"/>
    </a:defPPr>
    <a:lvl1pPr marL="0" algn="l" defTabSz="977036" rtl="0" eaLnBrk="1" latinLnBrk="0" hangingPunct="1">
      <a:defRPr kumimoji="1" sz="1923" kern="1200">
        <a:solidFill>
          <a:schemeClr val="tx1"/>
        </a:solidFill>
        <a:latin typeface="+mn-lt"/>
        <a:ea typeface="+mn-ea"/>
        <a:cs typeface="+mn-cs"/>
      </a:defRPr>
    </a:lvl1pPr>
    <a:lvl2pPr marL="488518" algn="l" defTabSz="977036" rtl="0" eaLnBrk="1" latinLnBrk="0" hangingPunct="1">
      <a:defRPr kumimoji="1" sz="1923" kern="1200">
        <a:solidFill>
          <a:schemeClr val="tx1"/>
        </a:solidFill>
        <a:latin typeface="+mn-lt"/>
        <a:ea typeface="+mn-ea"/>
        <a:cs typeface="+mn-cs"/>
      </a:defRPr>
    </a:lvl2pPr>
    <a:lvl3pPr marL="977036" algn="l" defTabSz="977036" rtl="0" eaLnBrk="1" latinLnBrk="0" hangingPunct="1">
      <a:defRPr kumimoji="1" sz="1923" kern="1200">
        <a:solidFill>
          <a:schemeClr val="tx1"/>
        </a:solidFill>
        <a:latin typeface="+mn-lt"/>
        <a:ea typeface="+mn-ea"/>
        <a:cs typeface="+mn-cs"/>
      </a:defRPr>
    </a:lvl3pPr>
    <a:lvl4pPr marL="1465555" algn="l" defTabSz="977036" rtl="0" eaLnBrk="1" latinLnBrk="0" hangingPunct="1">
      <a:defRPr kumimoji="1" sz="1923" kern="1200">
        <a:solidFill>
          <a:schemeClr val="tx1"/>
        </a:solidFill>
        <a:latin typeface="+mn-lt"/>
        <a:ea typeface="+mn-ea"/>
        <a:cs typeface="+mn-cs"/>
      </a:defRPr>
    </a:lvl4pPr>
    <a:lvl5pPr marL="1954073" algn="l" defTabSz="977036" rtl="0" eaLnBrk="1" latinLnBrk="0" hangingPunct="1">
      <a:defRPr kumimoji="1" sz="1923" kern="1200">
        <a:solidFill>
          <a:schemeClr val="tx1"/>
        </a:solidFill>
        <a:latin typeface="+mn-lt"/>
        <a:ea typeface="+mn-ea"/>
        <a:cs typeface="+mn-cs"/>
      </a:defRPr>
    </a:lvl5pPr>
    <a:lvl6pPr marL="2442591" algn="l" defTabSz="977036" rtl="0" eaLnBrk="1" latinLnBrk="0" hangingPunct="1">
      <a:defRPr kumimoji="1" sz="1923" kern="1200">
        <a:solidFill>
          <a:schemeClr val="tx1"/>
        </a:solidFill>
        <a:latin typeface="+mn-lt"/>
        <a:ea typeface="+mn-ea"/>
        <a:cs typeface="+mn-cs"/>
      </a:defRPr>
    </a:lvl6pPr>
    <a:lvl7pPr marL="2931109" algn="l" defTabSz="977036" rtl="0" eaLnBrk="1" latinLnBrk="0" hangingPunct="1">
      <a:defRPr kumimoji="1" sz="1923" kern="1200">
        <a:solidFill>
          <a:schemeClr val="tx1"/>
        </a:solidFill>
        <a:latin typeface="+mn-lt"/>
        <a:ea typeface="+mn-ea"/>
        <a:cs typeface="+mn-cs"/>
      </a:defRPr>
    </a:lvl7pPr>
    <a:lvl8pPr marL="3419627" algn="l" defTabSz="977036" rtl="0" eaLnBrk="1" latinLnBrk="0" hangingPunct="1">
      <a:defRPr kumimoji="1" sz="1923" kern="1200">
        <a:solidFill>
          <a:schemeClr val="tx1"/>
        </a:solidFill>
        <a:latin typeface="+mn-lt"/>
        <a:ea typeface="+mn-ea"/>
        <a:cs typeface="+mn-cs"/>
      </a:defRPr>
    </a:lvl8pPr>
    <a:lvl9pPr marL="3908146" algn="l" defTabSz="977036" rtl="0" eaLnBrk="1" latinLnBrk="0" hangingPunct="1">
      <a:defRPr kumimoji="1" sz="192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userDrawn="1">
          <p15:clr>
            <a:srgbClr val="A4A3A4"/>
          </p15:clr>
        </p15:guide>
        <p15:guide id="2" pos="311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7C80"/>
    <a:srgbClr val="F6E7E6"/>
    <a:srgbClr val="FDE4CF"/>
    <a:srgbClr val="FEF1E6"/>
    <a:srgbClr val="DAF2F4"/>
    <a:srgbClr val="FFF8F3"/>
    <a:srgbClr val="FEF2E8"/>
    <a:srgbClr val="FBF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60" autoAdjust="0"/>
  </p:normalViewPr>
  <p:slideViewPr>
    <p:cSldViewPr>
      <p:cViewPr varScale="1">
        <p:scale>
          <a:sx n="103" d="100"/>
          <a:sy n="103" d="100"/>
        </p:scale>
        <p:origin x="1614" y="156"/>
      </p:cViewPr>
      <p:guideLst>
        <p:guide orient="horz" pos="2268"/>
        <p:guide pos="311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51A02A2-0760-46C4-9D53-A75DE55AB0E0}" type="datetimeFigureOut">
              <a:rPr kumimoji="1" lang="ja-JP" altLang="en-US" smtClean="0"/>
              <a:t>2020/3/23</a:t>
            </a:fld>
            <a:endParaRPr kumimoji="1" lang="ja-JP" altLang="en-US"/>
          </a:p>
        </p:txBody>
      </p:sp>
      <p:sp>
        <p:nvSpPr>
          <p:cNvPr id="4" name="スライド イメージ プレースホルダー 3"/>
          <p:cNvSpPr>
            <a:spLocks noGrp="1" noRot="1" noChangeAspect="1"/>
          </p:cNvSpPr>
          <p:nvPr>
            <p:ph type="sldImg" idx="2"/>
          </p:nvPr>
        </p:nvSpPr>
        <p:spPr>
          <a:xfrm>
            <a:off x="823913" y="739775"/>
            <a:ext cx="50879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26EC9B75-0573-46C3-A28F-B3CB412805AA}" type="slidenum">
              <a:rPr kumimoji="1" lang="ja-JP" altLang="en-US" smtClean="0"/>
              <a:t>‹#›</a:t>
            </a:fld>
            <a:endParaRPr kumimoji="1" lang="ja-JP" altLang="en-US"/>
          </a:p>
        </p:txBody>
      </p:sp>
    </p:spTree>
    <p:extLst>
      <p:ext uri="{BB962C8B-B14F-4D97-AF65-F5344CB8AC3E}">
        <p14:creationId xmlns:p14="http://schemas.microsoft.com/office/powerpoint/2010/main" val="2651204248"/>
      </p:ext>
    </p:extLst>
  </p:cSld>
  <p:clrMap bg1="lt1" tx1="dk1" bg2="lt2" tx2="dk2" accent1="accent1" accent2="accent2" accent3="accent3" accent4="accent4" accent5="accent5" accent6="accent6" hlink="hlink" folHlink="folHlink"/>
  <p:notesStyle>
    <a:lvl1pPr marL="0" algn="l" defTabSz="977036" rtl="0" eaLnBrk="1" latinLnBrk="0" hangingPunct="1">
      <a:defRPr kumimoji="1" sz="1282" kern="1200">
        <a:solidFill>
          <a:schemeClr val="tx1"/>
        </a:solidFill>
        <a:latin typeface="+mn-lt"/>
        <a:ea typeface="+mn-ea"/>
        <a:cs typeface="+mn-cs"/>
      </a:defRPr>
    </a:lvl1pPr>
    <a:lvl2pPr marL="488518" algn="l" defTabSz="977036" rtl="0" eaLnBrk="1" latinLnBrk="0" hangingPunct="1">
      <a:defRPr kumimoji="1" sz="1282" kern="1200">
        <a:solidFill>
          <a:schemeClr val="tx1"/>
        </a:solidFill>
        <a:latin typeface="+mn-lt"/>
        <a:ea typeface="+mn-ea"/>
        <a:cs typeface="+mn-cs"/>
      </a:defRPr>
    </a:lvl2pPr>
    <a:lvl3pPr marL="977036" algn="l" defTabSz="977036" rtl="0" eaLnBrk="1" latinLnBrk="0" hangingPunct="1">
      <a:defRPr kumimoji="1" sz="1282" kern="1200">
        <a:solidFill>
          <a:schemeClr val="tx1"/>
        </a:solidFill>
        <a:latin typeface="+mn-lt"/>
        <a:ea typeface="+mn-ea"/>
        <a:cs typeface="+mn-cs"/>
      </a:defRPr>
    </a:lvl3pPr>
    <a:lvl4pPr marL="1465555" algn="l" defTabSz="977036" rtl="0" eaLnBrk="1" latinLnBrk="0" hangingPunct="1">
      <a:defRPr kumimoji="1" sz="1282" kern="1200">
        <a:solidFill>
          <a:schemeClr val="tx1"/>
        </a:solidFill>
        <a:latin typeface="+mn-lt"/>
        <a:ea typeface="+mn-ea"/>
        <a:cs typeface="+mn-cs"/>
      </a:defRPr>
    </a:lvl4pPr>
    <a:lvl5pPr marL="1954073" algn="l" defTabSz="977036" rtl="0" eaLnBrk="1" latinLnBrk="0" hangingPunct="1">
      <a:defRPr kumimoji="1" sz="1282" kern="1200">
        <a:solidFill>
          <a:schemeClr val="tx1"/>
        </a:solidFill>
        <a:latin typeface="+mn-lt"/>
        <a:ea typeface="+mn-ea"/>
        <a:cs typeface="+mn-cs"/>
      </a:defRPr>
    </a:lvl5pPr>
    <a:lvl6pPr marL="2442591" algn="l" defTabSz="977036" rtl="0" eaLnBrk="1" latinLnBrk="0" hangingPunct="1">
      <a:defRPr kumimoji="1" sz="1282" kern="1200">
        <a:solidFill>
          <a:schemeClr val="tx1"/>
        </a:solidFill>
        <a:latin typeface="+mn-lt"/>
        <a:ea typeface="+mn-ea"/>
        <a:cs typeface="+mn-cs"/>
      </a:defRPr>
    </a:lvl6pPr>
    <a:lvl7pPr marL="2931109" algn="l" defTabSz="977036" rtl="0" eaLnBrk="1" latinLnBrk="0" hangingPunct="1">
      <a:defRPr kumimoji="1" sz="1282" kern="1200">
        <a:solidFill>
          <a:schemeClr val="tx1"/>
        </a:solidFill>
        <a:latin typeface="+mn-lt"/>
        <a:ea typeface="+mn-ea"/>
        <a:cs typeface="+mn-cs"/>
      </a:defRPr>
    </a:lvl7pPr>
    <a:lvl8pPr marL="3419627" algn="l" defTabSz="977036" rtl="0" eaLnBrk="1" latinLnBrk="0" hangingPunct="1">
      <a:defRPr kumimoji="1" sz="1282" kern="1200">
        <a:solidFill>
          <a:schemeClr val="tx1"/>
        </a:solidFill>
        <a:latin typeface="+mn-lt"/>
        <a:ea typeface="+mn-ea"/>
        <a:cs typeface="+mn-cs"/>
      </a:defRPr>
    </a:lvl8pPr>
    <a:lvl9pPr marL="3908146" algn="l" defTabSz="977036" rtl="0" eaLnBrk="1" latinLnBrk="0" hangingPunct="1">
      <a:defRPr kumimoji="1" sz="128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EC9B75-0573-46C3-A28F-B3CB412805AA}" type="slidenum">
              <a:rPr kumimoji="1" lang="ja-JP" altLang="en-US" smtClean="0"/>
              <a:t>1</a:t>
            </a:fld>
            <a:endParaRPr kumimoji="1" lang="ja-JP" altLang="en-US"/>
          </a:p>
        </p:txBody>
      </p:sp>
    </p:spTree>
    <p:extLst>
      <p:ext uri="{BB962C8B-B14F-4D97-AF65-F5344CB8AC3E}">
        <p14:creationId xmlns:p14="http://schemas.microsoft.com/office/powerpoint/2010/main" val="429250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EC9B75-0573-46C3-A28F-B3CB412805AA}"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790349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474" y="2236456"/>
            <a:ext cx="8414703" cy="154318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4948" y="4079611"/>
            <a:ext cx="6929755" cy="183982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1350795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1085955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7246" y="288309"/>
            <a:ext cx="2227421" cy="614274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4982" y="288309"/>
            <a:ext cx="6517270" cy="614274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42929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269733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004" y="4626228"/>
            <a:ext cx="8414703" cy="1429864"/>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004" y="3051377"/>
            <a:ext cx="8414703" cy="15748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287654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4983" y="1679842"/>
            <a:ext cx="4372345" cy="47512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2322" y="1679842"/>
            <a:ext cx="4372345" cy="47512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361282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4982" y="1611513"/>
            <a:ext cx="4374065" cy="6716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4982" y="2283115"/>
            <a:ext cx="4374065" cy="41479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28886" y="1611513"/>
            <a:ext cx="4375783" cy="6716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28886" y="2283115"/>
            <a:ext cx="4375783" cy="41479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56403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59933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89203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4984" y="286639"/>
            <a:ext cx="3256917" cy="121988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0488" y="286642"/>
            <a:ext cx="5534179" cy="614441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4984" y="1506525"/>
            <a:ext cx="3256917" cy="49245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245334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401" y="5039519"/>
            <a:ext cx="5939790" cy="59494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0401" y="643272"/>
            <a:ext cx="5939790" cy="43195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0401" y="5634463"/>
            <a:ext cx="5939790" cy="84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E2DEB2-B92D-47AC-9D82-466211731570}" type="datetimeFigureOut">
              <a:rPr kumimoji="1" lang="ja-JP" altLang="en-US" smtClean="0"/>
              <a:t>2020/3/23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3536294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4983" y="288306"/>
            <a:ext cx="8909685" cy="1199886"/>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4983" y="1679842"/>
            <a:ext cx="8909685" cy="4751214"/>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4983" y="6672699"/>
            <a:ext cx="2309918" cy="383297"/>
          </a:xfrm>
          <a:prstGeom prst="rect">
            <a:avLst/>
          </a:prstGeom>
        </p:spPr>
        <p:txBody>
          <a:bodyPr vert="horz" lIns="91440" tIns="45720" rIns="91440" bIns="45720" rtlCol="0" anchor="ctr"/>
          <a:lstStyle>
            <a:lvl1pPr algn="l">
              <a:defRPr sz="1200">
                <a:solidFill>
                  <a:schemeClr val="tx1">
                    <a:tint val="75000"/>
                  </a:schemeClr>
                </a:solidFill>
              </a:defRPr>
            </a:lvl1pPr>
          </a:lstStyle>
          <a:p>
            <a:fld id="{61E2DEB2-B92D-47AC-9D82-466211731570}" type="datetimeFigureOut">
              <a:rPr kumimoji="1" lang="ja-JP" altLang="en-US" smtClean="0"/>
              <a:t>2020/3/23</a:t>
            </a:fld>
            <a:endParaRPr kumimoji="1" lang="ja-JP" altLang="en-US"/>
          </a:p>
        </p:txBody>
      </p:sp>
      <p:sp>
        <p:nvSpPr>
          <p:cNvPr id="5" name="フッター プレースホルダー 4"/>
          <p:cNvSpPr>
            <a:spLocks noGrp="1"/>
          </p:cNvSpPr>
          <p:nvPr>
            <p:ph type="ftr" sz="quarter" idx="3"/>
          </p:nvPr>
        </p:nvSpPr>
        <p:spPr>
          <a:xfrm>
            <a:off x="3382381" y="6672699"/>
            <a:ext cx="3134889" cy="3832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4749" y="6672699"/>
            <a:ext cx="2309918" cy="383297"/>
          </a:xfrm>
          <a:prstGeom prst="rect">
            <a:avLst/>
          </a:prstGeom>
        </p:spPr>
        <p:txBody>
          <a:bodyPr vert="horz" lIns="91440" tIns="45720" rIns="91440" bIns="45720" rtlCol="0" anchor="ctr"/>
          <a:lstStyle>
            <a:lvl1pPr algn="r">
              <a:defRPr sz="1200">
                <a:solidFill>
                  <a:schemeClr val="tx1">
                    <a:tint val="75000"/>
                  </a:schemeClr>
                </a:solidFill>
              </a:defRPr>
            </a:lvl1pPr>
          </a:lstStyle>
          <a:p>
            <a:fld id="{5E170699-C5C9-442F-ACA3-958C24B2E434}" type="slidenum">
              <a:rPr kumimoji="1" lang="ja-JP" altLang="en-US" smtClean="0"/>
              <a:t>‹#›</a:t>
            </a:fld>
            <a:endParaRPr kumimoji="1" lang="ja-JP" altLang="en-US"/>
          </a:p>
        </p:txBody>
      </p:sp>
    </p:spTree>
    <p:extLst>
      <p:ext uri="{BB962C8B-B14F-4D97-AF65-F5344CB8AC3E}">
        <p14:creationId xmlns:p14="http://schemas.microsoft.com/office/powerpoint/2010/main" val="1095342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ローチャート: 結合子 2"/>
          <p:cNvSpPr/>
          <p:nvPr/>
        </p:nvSpPr>
        <p:spPr>
          <a:xfrm>
            <a:off x="3896930" y="6321900"/>
            <a:ext cx="5327923" cy="812418"/>
          </a:xfrm>
          <a:prstGeom prst="flowChartConnector">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800" b="1" dirty="0" smtClean="0">
                <a:solidFill>
                  <a:schemeClr val="tx1"/>
                </a:solidFill>
                <a:latin typeface="メイリオ" panose="020B0604030504040204" pitchFamily="50" charset="-128"/>
                <a:ea typeface="メイリオ" panose="020B0604030504040204" pitchFamily="50" charset="-128"/>
              </a:rPr>
              <a:t>国の緊急対応策（第３弾）等</a:t>
            </a:r>
            <a:endParaRPr kumimoji="1" lang="en-US" altLang="ja-JP" sz="18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800" b="1" dirty="0" smtClean="0">
                <a:solidFill>
                  <a:schemeClr val="tx1"/>
                </a:solidFill>
                <a:latin typeface="メイリオ" panose="020B0604030504040204" pitchFamily="50" charset="-128"/>
                <a:ea typeface="メイリオ" panose="020B0604030504040204" pitchFamily="50" charset="-128"/>
              </a:rPr>
              <a:t>を踏まえ、機動的に対応</a:t>
            </a:r>
            <a:endParaRPr kumimoji="1" lang="ja-JP" altLang="en-US" sz="1800" b="1" dirty="0">
              <a:solidFill>
                <a:schemeClr val="tx1"/>
              </a:solidFill>
              <a:latin typeface="メイリオ" panose="020B0604030504040204" pitchFamily="50" charset="-128"/>
              <a:ea typeface="メイリオ" panose="020B0604030504040204" pitchFamily="50" charset="-128"/>
            </a:endParaRPr>
          </a:p>
        </p:txBody>
      </p:sp>
      <p:cxnSp>
        <p:nvCxnSpPr>
          <p:cNvPr id="29" name="直線コネクタ 28"/>
          <p:cNvCxnSpPr/>
          <p:nvPr/>
        </p:nvCxnSpPr>
        <p:spPr>
          <a:xfrm>
            <a:off x="1997497" y="1655485"/>
            <a:ext cx="0" cy="525940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10" name="図形 109"/>
          <p:cNvSpPr/>
          <p:nvPr/>
        </p:nvSpPr>
        <p:spPr>
          <a:xfrm rot="17030379" flipV="1">
            <a:off x="1493412" y="53926"/>
            <a:ext cx="7119690" cy="8857209"/>
          </a:xfrm>
          <a:prstGeom prst="swooshArrow">
            <a:avLst>
              <a:gd name="adj1" fmla="val 25000"/>
              <a:gd name="adj2" fmla="val 20789"/>
            </a:avLst>
          </a:prstGeom>
          <a:gradFill>
            <a:gsLst>
              <a:gs pos="13000">
                <a:srgbClr val="C8EAF2"/>
              </a:gs>
              <a:gs pos="0">
                <a:srgbClr val="2DA2BF">
                  <a:lumMod val="5000"/>
                  <a:lumOff val="95000"/>
                </a:srgbClr>
              </a:gs>
              <a:gs pos="26000">
                <a:srgbClr val="2DA2BF">
                  <a:lumMod val="45000"/>
                  <a:lumOff val="55000"/>
                </a:srgbClr>
              </a:gs>
              <a:gs pos="83000">
                <a:srgbClr val="2DA2BF">
                  <a:lumMod val="45000"/>
                  <a:lumOff val="55000"/>
                </a:srgbClr>
              </a:gs>
              <a:gs pos="100000">
                <a:srgbClr val="2DA2BF">
                  <a:lumMod val="30000"/>
                  <a:lumOff val="70000"/>
                </a:srgbClr>
              </a:gs>
            </a:gsLst>
            <a:lin ang="5400000" scaled="1"/>
          </a:gradFill>
          <a:ln>
            <a:noFill/>
          </a:ln>
          <a:effectLst/>
        </p:spPr>
      </p:sp>
      <p:sp>
        <p:nvSpPr>
          <p:cNvPr id="10" name="正方形/長方形 9"/>
          <p:cNvSpPr/>
          <p:nvPr/>
        </p:nvSpPr>
        <p:spPr>
          <a:xfrm>
            <a:off x="-10536" y="-2369"/>
            <a:ext cx="9910185" cy="728511"/>
          </a:xfrm>
          <a:prstGeom prst="rect">
            <a:avLst/>
          </a:prstGeom>
          <a:gradFill flip="none" rotWithShape="1">
            <a:gsLst>
              <a:gs pos="100000">
                <a:schemeClr val="bg1"/>
              </a:gs>
              <a:gs pos="61000">
                <a:schemeClr val="tx2">
                  <a:lumMod val="40000"/>
                  <a:lumOff val="60000"/>
                </a:schemeClr>
              </a:gs>
              <a:gs pos="0">
                <a:schemeClr val="tx2">
                  <a:lumMod val="60000"/>
                  <a:lumOff val="4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p>
            <a:pPr>
              <a:lnSpc>
                <a:spcPts val="1800"/>
              </a:lnSpc>
            </a:pPr>
            <a:r>
              <a:rPr lang="ja-JP" altLang="en-US" sz="2000" b="1" dirty="0" smtClean="0">
                <a:latin typeface="メイリオ" panose="020B0604030504040204" pitchFamily="50" charset="-128"/>
                <a:ea typeface="メイリオ" panose="020B0604030504040204" pitchFamily="50" charset="-128"/>
              </a:rPr>
              <a:t> 新型</a:t>
            </a:r>
            <a:r>
              <a:rPr lang="ja-JP" altLang="en-US" sz="2000" b="1" dirty="0">
                <a:latin typeface="メイリオ" panose="020B0604030504040204" pitchFamily="50" charset="-128"/>
                <a:ea typeface="メイリオ" panose="020B0604030504040204" pitchFamily="50" charset="-128"/>
              </a:rPr>
              <a:t>コロナウイルス感染症にかかる緊急経済</a:t>
            </a:r>
            <a:r>
              <a:rPr lang="ja-JP" altLang="en-US" sz="2000" b="1" dirty="0" smtClean="0">
                <a:latin typeface="メイリオ" panose="020B0604030504040204" pitchFamily="50" charset="-128"/>
                <a:ea typeface="メイリオ" panose="020B0604030504040204" pitchFamily="50" charset="-128"/>
              </a:rPr>
              <a:t>対策について</a:t>
            </a:r>
            <a:endParaRPr lang="ja-JP" altLang="en-US" sz="2000" b="1" dirty="0">
              <a:latin typeface="メイリオ" panose="020B0604030504040204" pitchFamily="50" charset="-128"/>
              <a:ea typeface="メイリオ" panose="020B0604030504040204" pitchFamily="50" charset="-128"/>
            </a:endParaRPr>
          </a:p>
        </p:txBody>
      </p:sp>
      <p:sp>
        <p:nvSpPr>
          <p:cNvPr id="13" name="ホームベース 12"/>
          <p:cNvSpPr/>
          <p:nvPr/>
        </p:nvSpPr>
        <p:spPr>
          <a:xfrm>
            <a:off x="-13301" y="821012"/>
            <a:ext cx="9898505" cy="569125"/>
          </a:xfrm>
          <a:prstGeom prst="homePlate">
            <a:avLst>
              <a:gd name="adj" fmla="val 168126"/>
            </a:avLst>
          </a:prstGeom>
          <a:gradFill>
            <a:gsLst>
              <a:gs pos="0">
                <a:schemeClr val="accent5">
                  <a:lumMod val="60000"/>
                  <a:lumOff val="40000"/>
                </a:schemeClr>
              </a:gs>
              <a:gs pos="0">
                <a:schemeClr val="bg1"/>
              </a:gs>
              <a:gs pos="83000">
                <a:schemeClr val="accent1">
                  <a:lumMod val="45000"/>
                  <a:lumOff val="55000"/>
                </a:schemeClr>
              </a:gs>
              <a:gs pos="100000">
                <a:schemeClr val="accent1">
                  <a:lumMod val="30000"/>
                  <a:lumOff val="7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67065" y="917363"/>
            <a:ext cx="8754982" cy="400110"/>
          </a:xfrm>
          <a:prstGeom prst="rect">
            <a:avLst/>
          </a:prstGeom>
          <a:noFill/>
        </p:spPr>
        <p:txBody>
          <a:bodyPr wrap="square" rtlCol="0">
            <a:spAutoFit/>
          </a:bodyPr>
          <a:lstStyle/>
          <a:p>
            <a:r>
              <a:rPr kumimoji="1" lang="ja-JP" altLang="en-US" sz="2000" dirty="0" smtClean="0">
                <a:latin typeface="メイリオ" panose="020B0604030504040204" pitchFamily="50" charset="-128"/>
                <a:ea typeface="メイリオ" panose="020B0604030504040204" pitchFamily="50" charset="-128"/>
              </a:rPr>
              <a:t>第１フェーズ　　　　　　第２フェーズ　　　　　　第</a:t>
            </a:r>
            <a:r>
              <a:rPr kumimoji="1" lang="en-US" altLang="ja-JP" sz="2000" dirty="0" smtClean="0">
                <a:latin typeface="メイリオ" panose="020B0604030504040204" pitchFamily="50" charset="-128"/>
                <a:ea typeface="メイリオ" panose="020B0604030504040204" pitchFamily="50" charset="-128"/>
              </a:rPr>
              <a:t>3</a:t>
            </a:r>
            <a:r>
              <a:rPr kumimoji="1" lang="ja-JP" altLang="en-US" sz="2000" dirty="0" smtClean="0">
                <a:latin typeface="メイリオ" panose="020B0604030504040204" pitchFamily="50" charset="-128"/>
                <a:ea typeface="メイリオ" panose="020B0604030504040204" pitchFamily="50" charset="-128"/>
              </a:rPr>
              <a:t>フェーズ　　　　　　　　　</a:t>
            </a:r>
            <a:endParaRPr kumimoji="1" lang="ja-JP" altLang="en-US" sz="2000" dirty="0">
              <a:latin typeface="メイリオ" panose="020B0604030504040204" pitchFamily="50" charset="-128"/>
              <a:ea typeface="メイリオ" panose="020B0604030504040204" pitchFamily="50" charset="-128"/>
            </a:endParaRPr>
          </a:p>
        </p:txBody>
      </p:sp>
      <p:sp>
        <p:nvSpPr>
          <p:cNvPr id="24" name="角丸四角形 23"/>
          <p:cNvSpPr/>
          <p:nvPr/>
        </p:nvSpPr>
        <p:spPr>
          <a:xfrm>
            <a:off x="0" y="1492368"/>
            <a:ext cx="557337" cy="570694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メイリオ" panose="020B0604030504040204" pitchFamily="50" charset="-128"/>
                <a:ea typeface="メイリオ" panose="020B0604030504040204" pitchFamily="50" charset="-128"/>
              </a:rPr>
              <a:t>経済対策としての県の取組</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7" name="ホームベース 26"/>
          <p:cNvSpPr/>
          <p:nvPr/>
        </p:nvSpPr>
        <p:spPr>
          <a:xfrm>
            <a:off x="651477" y="1486488"/>
            <a:ext cx="8280920" cy="320356"/>
          </a:xfrm>
          <a:prstGeom prst="homePlate">
            <a:avLst>
              <a:gd name="adj" fmla="val 182892"/>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dirty="0" smtClean="0">
                <a:solidFill>
                  <a:schemeClr val="tx1"/>
                </a:solidFill>
                <a:latin typeface="メイリオ" panose="020B0604030504040204" pitchFamily="50" charset="-128"/>
                <a:ea typeface="メイリオ" panose="020B0604030504040204" pitchFamily="50" charset="-128"/>
              </a:rPr>
              <a:t>○相談窓口の設置</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117" name="ホームベース 116"/>
          <p:cNvSpPr/>
          <p:nvPr/>
        </p:nvSpPr>
        <p:spPr>
          <a:xfrm>
            <a:off x="899349" y="2322870"/>
            <a:ext cx="8008501" cy="334927"/>
          </a:xfrm>
          <a:prstGeom prst="homePlate">
            <a:avLst>
              <a:gd name="adj" fmla="val 182892"/>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dirty="0" smtClean="0">
                <a:solidFill>
                  <a:schemeClr val="tx1"/>
                </a:solidFill>
                <a:latin typeface="メイリオ" panose="020B0604030504040204" pitchFamily="50" charset="-128"/>
                <a:ea typeface="メイリオ" panose="020B0604030504040204" pitchFamily="50" charset="-128"/>
              </a:rPr>
              <a:t>○資金繰り円滑化に向けた金融支援</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30" name="角丸四角形 29"/>
          <p:cNvSpPr/>
          <p:nvPr/>
        </p:nvSpPr>
        <p:spPr>
          <a:xfrm>
            <a:off x="675295" y="6724280"/>
            <a:ext cx="1125823" cy="410038"/>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Ｒ１年度</a:t>
            </a:r>
            <a:endParaRPr kumimoji="1" lang="ja-JP" altLang="en-US" dirty="0"/>
          </a:p>
        </p:txBody>
      </p:sp>
      <p:sp>
        <p:nvSpPr>
          <p:cNvPr id="126" name="角丸四角形 125"/>
          <p:cNvSpPr/>
          <p:nvPr/>
        </p:nvSpPr>
        <p:spPr>
          <a:xfrm>
            <a:off x="2177809" y="6724280"/>
            <a:ext cx="1125823" cy="410038"/>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Ｒ２年度</a:t>
            </a:r>
            <a:endParaRPr kumimoji="1" lang="ja-JP" altLang="en-US" dirty="0"/>
          </a:p>
        </p:txBody>
      </p:sp>
      <p:sp>
        <p:nvSpPr>
          <p:cNvPr id="32" name="角丸四角形 31"/>
          <p:cNvSpPr/>
          <p:nvPr/>
        </p:nvSpPr>
        <p:spPr>
          <a:xfrm>
            <a:off x="9279046" y="1492369"/>
            <a:ext cx="579134" cy="570694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23" name="テキスト ボックス 22"/>
          <p:cNvSpPr txBox="1"/>
          <p:nvPr/>
        </p:nvSpPr>
        <p:spPr>
          <a:xfrm>
            <a:off x="9346466" y="1749829"/>
            <a:ext cx="461665" cy="5449483"/>
          </a:xfrm>
          <a:prstGeom prst="rect">
            <a:avLst/>
          </a:prstGeom>
          <a:noFill/>
        </p:spPr>
        <p:txBody>
          <a:bodyPr vert="eaVert" wrap="square" rtlCol="0">
            <a:spAutoFit/>
          </a:bodyPr>
          <a:lstStyle/>
          <a:p>
            <a:pPr algn="ctr"/>
            <a:r>
              <a:rPr kumimoji="1" lang="ja-JP" altLang="en-US" sz="1800" dirty="0" smtClean="0">
                <a:latin typeface="メイリオ" panose="020B0604030504040204" pitchFamily="50" charset="-128"/>
                <a:ea typeface="メイリオ" panose="020B0604030504040204" pitchFamily="50" charset="-128"/>
              </a:rPr>
              <a:t>本県経済の活性化</a:t>
            </a:r>
            <a:r>
              <a:rPr lang="ja-JP" altLang="en-US" sz="1800" dirty="0" smtClean="0">
                <a:latin typeface="メイリオ" panose="020B0604030504040204" pitchFamily="50" charset="-128"/>
                <a:ea typeface="メイリオ" panose="020B0604030504040204" pitchFamily="50" charset="-128"/>
              </a:rPr>
              <a:t>・中小企業の経営基盤強化</a:t>
            </a:r>
            <a:endParaRPr kumimoji="1" lang="ja-JP" altLang="en-US" sz="18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7805714" y="154647"/>
            <a:ext cx="2020484" cy="630942"/>
          </a:xfrm>
          <a:prstGeom prst="rect">
            <a:avLst/>
          </a:prstGeom>
          <a:noFill/>
          <a:ln w="6350">
            <a:solidFill>
              <a:schemeClr val="tx1"/>
            </a:solidFill>
          </a:ln>
        </p:spPr>
        <p:txBody>
          <a:bodyPr wrap="square" rtlCol="0">
            <a:spAutoFit/>
          </a:bodyPr>
          <a:lstStyle/>
          <a:p>
            <a:pPr algn="dist">
              <a:lnSpc>
                <a:spcPts val="1400"/>
              </a:lnSpc>
            </a:pPr>
            <a:r>
              <a:rPr kumimoji="1" lang="ja-JP" altLang="en-US" sz="900" dirty="0" smtClean="0">
                <a:latin typeface="ＭＳ 明朝" panose="02020609040205080304" pitchFamily="17" charset="-128"/>
                <a:ea typeface="ＭＳ 明朝" panose="02020609040205080304" pitchFamily="17" charset="-128"/>
              </a:rPr>
              <a:t>資料１</a:t>
            </a:r>
            <a:endParaRPr kumimoji="1" lang="en-US" altLang="ja-JP" sz="900" dirty="0" smtClean="0">
              <a:latin typeface="ＭＳ 明朝" panose="02020609040205080304" pitchFamily="17" charset="-128"/>
              <a:ea typeface="ＭＳ 明朝" panose="02020609040205080304" pitchFamily="17" charset="-128"/>
            </a:endParaRPr>
          </a:p>
          <a:p>
            <a:pPr algn="dist">
              <a:lnSpc>
                <a:spcPts val="1400"/>
              </a:lnSpc>
            </a:pPr>
            <a:r>
              <a:rPr kumimoji="1" lang="ja-JP" altLang="en-US" sz="900" dirty="0" smtClean="0">
                <a:latin typeface="ＭＳ 明朝" panose="02020609040205080304" pitchFamily="17" charset="-128"/>
                <a:ea typeface="ＭＳ 明朝" panose="02020609040205080304" pitchFamily="17" charset="-128"/>
              </a:rPr>
              <a:t>令和</a:t>
            </a:r>
            <a:r>
              <a:rPr kumimoji="1" lang="ja-JP" altLang="en-US" sz="900" dirty="0" smtClean="0">
                <a:latin typeface="ＭＳ 明朝" panose="02020609040205080304" pitchFamily="17" charset="-128"/>
                <a:ea typeface="ＭＳ 明朝" panose="02020609040205080304" pitchFamily="17" charset="-128"/>
              </a:rPr>
              <a:t>２年</a:t>
            </a:r>
            <a:r>
              <a:rPr kumimoji="1" lang="en-US" altLang="ja-JP" sz="900" dirty="0" smtClean="0">
                <a:latin typeface="ＭＳ 明朝" panose="02020609040205080304" pitchFamily="17" charset="-128"/>
                <a:ea typeface="ＭＳ 明朝" panose="02020609040205080304" pitchFamily="17" charset="-128"/>
              </a:rPr>
              <a:t>(2020</a:t>
            </a:r>
            <a:r>
              <a:rPr kumimoji="1" lang="ja-JP" altLang="en-US" sz="900" dirty="0" smtClean="0">
                <a:latin typeface="ＭＳ 明朝" panose="02020609040205080304" pitchFamily="17" charset="-128"/>
                <a:ea typeface="ＭＳ 明朝" panose="02020609040205080304" pitchFamily="17" charset="-128"/>
              </a:rPr>
              <a:t>年</a:t>
            </a:r>
            <a:r>
              <a:rPr kumimoji="1" lang="en-US" altLang="ja-JP" sz="900" dirty="0" smtClean="0">
                <a:latin typeface="ＭＳ 明朝" panose="02020609040205080304" pitchFamily="17" charset="-128"/>
                <a:ea typeface="ＭＳ 明朝" panose="02020609040205080304" pitchFamily="17" charset="-128"/>
              </a:rPr>
              <a:t>)</a:t>
            </a:r>
            <a:r>
              <a:rPr kumimoji="1" lang="ja-JP" altLang="en-US" sz="900" dirty="0" smtClean="0">
                <a:latin typeface="ＭＳ 明朝" panose="02020609040205080304" pitchFamily="17" charset="-128"/>
                <a:ea typeface="ＭＳ 明朝" panose="02020609040205080304" pitchFamily="17" charset="-128"/>
              </a:rPr>
              <a:t>３月</a:t>
            </a:r>
            <a:r>
              <a:rPr lang="en-US" altLang="ja-JP" sz="900" dirty="0" smtClean="0">
                <a:latin typeface="ＭＳ 明朝" panose="02020609040205080304" pitchFamily="17" charset="-128"/>
                <a:ea typeface="ＭＳ 明朝" panose="02020609040205080304" pitchFamily="17" charset="-128"/>
              </a:rPr>
              <a:t>23</a:t>
            </a:r>
            <a:r>
              <a:rPr lang="ja-JP" altLang="en-US" sz="900" dirty="0" smtClean="0">
                <a:latin typeface="ＭＳ 明朝" panose="02020609040205080304" pitchFamily="17" charset="-128"/>
                <a:ea typeface="ＭＳ 明朝" panose="02020609040205080304" pitchFamily="17" charset="-128"/>
              </a:rPr>
              <a:t>日</a:t>
            </a:r>
            <a:endParaRPr lang="en-US" altLang="ja-JP" sz="900" dirty="0" smtClean="0">
              <a:latin typeface="ＭＳ 明朝" panose="02020609040205080304" pitchFamily="17" charset="-128"/>
              <a:ea typeface="ＭＳ 明朝" panose="02020609040205080304" pitchFamily="17" charset="-128"/>
            </a:endParaRPr>
          </a:p>
          <a:p>
            <a:pPr algn="dist">
              <a:lnSpc>
                <a:spcPts val="1400"/>
              </a:lnSpc>
            </a:pPr>
            <a:r>
              <a:rPr kumimoji="1" lang="ja-JP" altLang="en-US" sz="900" dirty="0" smtClean="0">
                <a:latin typeface="ＭＳ 明朝" panose="02020609040205080304" pitchFamily="17" charset="-128"/>
                <a:ea typeface="ＭＳ 明朝" panose="02020609040205080304" pitchFamily="17" charset="-128"/>
              </a:rPr>
              <a:t>商工観光労働</a:t>
            </a:r>
            <a:r>
              <a:rPr kumimoji="1" lang="ja-JP" altLang="en-US" sz="900" dirty="0">
                <a:latin typeface="ＭＳ 明朝" panose="02020609040205080304" pitchFamily="17" charset="-128"/>
                <a:ea typeface="ＭＳ 明朝" panose="02020609040205080304" pitchFamily="17" charset="-128"/>
              </a:rPr>
              <a:t>部</a:t>
            </a:r>
          </a:p>
        </p:txBody>
      </p:sp>
      <p:sp>
        <p:nvSpPr>
          <p:cNvPr id="21" name="ホームベース 20"/>
          <p:cNvSpPr/>
          <p:nvPr/>
        </p:nvSpPr>
        <p:spPr>
          <a:xfrm>
            <a:off x="3343518" y="5147817"/>
            <a:ext cx="5472438" cy="708392"/>
          </a:xfrm>
          <a:prstGeom prst="homePlate">
            <a:avLst>
              <a:gd name="adj" fmla="val 108729"/>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ts val="2300"/>
              </a:lnSpc>
            </a:pPr>
            <a:r>
              <a:rPr kumimoji="1" lang="ja-JP" altLang="en-US" sz="1600" dirty="0" smtClean="0">
                <a:solidFill>
                  <a:schemeClr val="tx1"/>
                </a:solidFill>
                <a:latin typeface="メイリオ" panose="020B0604030504040204" pitchFamily="50" charset="-128"/>
                <a:ea typeface="メイリオ" panose="020B0604030504040204" pitchFamily="50" charset="-128"/>
              </a:rPr>
              <a:t>○戦国キャンペーンの集中的展開と</a:t>
            </a:r>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pPr>
              <a:lnSpc>
                <a:spcPts val="2300"/>
              </a:lnSpc>
            </a:pPr>
            <a:r>
              <a:rPr lang="ja-JP" altLang="en-US" sz="1600" dirty="0">
                <a:solidFill>
                  <a:schemeClr val="tx1"/>
                </a:solidFill>
                <a:latin typeface="メイリオ" panose="020B0604030504040204" pitchFamily="50" charset="-128"/>
                <a:ea typeface="メイリオ" panose="020B0604030504040204" pitchFamily="50" charset="-128"/>
              </a:rPr>
              <a:t>　</a:t>
            </a:r>
            <a:r>
              <a:rPr kumimoji="1" lang="ja-JP" altLang="en-US" sz="1600" dirty="0" smtClean="0">
                <a:solidFill>
                  <a:schemeClr val="tx1"/>
                </a:solidFill>
                <a:latin typeface="メイリオ" panose="020B0604030504040204" pitchFamily="50" charset="-128"/>
                <a:ea typeface="メイリオ" panose="020B0604030504040204" pitchFamily="50" charset="-128"/>
              </a:rPr>
              <a:t>宿泊滞在型観光施策の推進</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25" name="ホームベース 24"/>
          <p:cNvSpPr/>
          <p:nvPr/>
        </p:nvSpPr>
        <p:spPr>
          <a:xfrm>
            <a:off x="1806107" y="5898009"/>
            <a:ext cx="7037139" cy="410898"/>
          </a:xfrm>
          <a:prstGeom prst="homePlate">
            <a:avLst>
              <a:gd name="adj" fmla="val 182892"/>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8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発注・支払い時における中小・小規模事業者への特段の配慮</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801750" y="1904444"/>
            <a:ext cx="8203698" cy="386230"/>
            <a:chOff x="783922" y="1936441"/>
            <a:chExt cx="8203698" cy="386230"/>
          </a:xfrm>
        </p:grpSpPr>
        <p:sp>
          <p:nvSpPr>
            <p:cNvPr id="118" name="ホームベース 117"/>
            <p:cNvSpPr/>
            <p:nvPr/>
          </p:nvSpPr>
          <p:spPr>
            <a:xfrm>
              <a:off x="783922" y="1936441"/>
              <a:ext cx="8203698" cy="328956"/>
            </a:xfrm>
            <a:prstGeom prst="homePlate">
              <a:avLst>
                <a:gd name="adj" fmla="val 182892"/>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8" name="ホームベース 27"/>
            <p:cNvSpPr/>
            <p:nvPr/>
          </p:nvSpPr>
          <p:spPr>
            <a:xfrm>
              <a:off x="2040578" y="1945759"/>
              <a:ext cx="3971539" cy="315512"/>
            </a:xfrm>
            <a:prstGeom prst="homePlate">
              <a:avLst>
                <a:gd name="adj" fmla="val 182892"/>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31" name="ホームベース 30"/>
            <p:cNvSpPr/>
            <p:nvPr/>
          </p:nvSpPr>
          <p:spPr>
            <a:xfrm>
              <a:off x="797826" y="1951651"/>
              <a:ext cx="2952328" cy="294940"/>
            </a:xfrm>
            <a:prstGeom prst="homePlate">
              <a:avLst>
                <a:gd name="adj" fmla="val 182892"/>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dirty="0" smtClean="0">
                  <a:solidFill>
                    <a:schemeClr val="tx1"/>
                  </a:solidFill>
                  <a:latin typeface="メイリオ" panose="020B0604030504040204" pitchFamily="50" charset="-128"/>
                  <a:ea typeface="メイリオ" panose="020B0604030504040204" pitchFamily="50" charset="-128"/>
                </a:rPr>
                <a:t>○新型コロナ影響調査</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3419830" y="2014894"/>
              <a:ext cx="4122283" cy="307777"/>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５．</a:t>
              </a:r>
              <a:r>
                <a:rPr kumimoji="1" lang="ja-JP" altLang="en-US" sz="1200" dirty="0" smtClean="0">
                  <a:latin typeface="メイリオ" panose="020B0604030504040204" pitchFamily="50" charset="-128"/>
                  <a:ea typeface="メイリオ" panose="020B0604030504040204" pitchFamily="50" charset="-128"/>
                </a:rPr>
                <a:t>新型コロナウイルス感染症経済・産業影響調査事業</a:t>
              </a:r>
              <a:endParaRPr kumimoji="1" lang="ja-JP" altLang="en-US" sz="1200"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101034" y="2793862"/>
            <a:ext cx="6089151" cy="2258607"/>
            <a:chOff x="2064918" y="2725051"/>
            <a:chExt cx="6089151" cy="2258607"/>
          </a:xfrm>
        </p:grpSpPr>
        <p:grpSp>
          <p:nvGrpSpPr>
            <p:cNvPr id="5" name="グループ化 4"/>
            <p:cNvGrpSpPr/>
            <p:nvPr/>
          </p:nvGrpSpPr>
          <p:grpSpPr>
            <a:xfrm>
              <a:off x="2064918" y="2725051"/>
              <a:ext cx="5458907" cy="553958"/>
              <a:chOff x="2064918" y="2725051"/>
              <a:chExt cx="5458907" cy="553958"/>
            </a:xfrm>
          </p:grpSpPr>
          <p:sp>
            <p:nvSpPr>
              <p:cNvPr id="125" name="ホームベース 124"/>
              <p:cNvSpPr/>
              <p:nvPr/>
            </p:nvSpPr>
            <p:spPr>
              <a:xfrm>
                <a:off x="2064918" y="2725051"/>
                <a:ext cx="5458907" cy="509475"/>
              </a:xfrm>
              <a:prstGeom prst="homePlate">
                <a:avLst>
                  <a:gd name="adj" fmla="val 182892"/>
                </a:avLst>
              </a:prstGeom>
              <a:solidFill>
                <a:schemeClr val="accent1">
                  <a:lumMod val="40000"/>
                  <a:lumOff val="6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700" dirty="0" smtClean="0">
                    <a:solidFill>
                      <a:schemeClr val="tx1"/>
                    </a:solidFill>
                    <a:latin typeface="メイリオ" panose="020B0604030504040204" pitchFamily="50" charset="-128"/>
                    <a:ea typeface="メイリオ" panose="020B0604030504040204" pitchFamily="50" charset="-128"/>
                  </a:rPr>
                  <a:t>○１．</a:t>
                </a:r>
                <a:r>
                  <a:rPr kumimoji="1" lang="ja-JP" altLang="en-US" sz="1600" dirty="0" smtClean="0">
                    <a:solidFill>
                      <a:schemeClr val="tx1"/>
                    </a:solidFill>
                    <a:latin typeface="メイリオ" panose="020B0604030504040204" pitchFamily="50" charset="-128"/>
                    <a:ea typeface="メイリオ" panose="020B0604030504040204" pitchFamily="50" charset="-128"/>
                  </a:rPr>
                  <a:t>資金繰り円滑化に向けた</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追加</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rPr>
                  <a:t>金融支援</a:t>
                </a:r>
                <a:endParaRPr lang="en-US" altLang="ja-JP" sz="1600" dirty="0" smtClean="0">
                  <a:solidFill>
                    <a:schemeClr val="tx1"/>
                  </a:solidFill>
                  <a:latin typeface="メイリオ" panose="020B0604030504040204" pitchFamily="50" charset="-128"/>
                  <a:ea typeface="メイリオ" panose="020B0604030504040204" pitchFamily="50" charset="-128"/>
                </a:endParaRPr>
              </a:p>
              <a:p>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2927721" y="2986621"/>
                <a:ext cx="4248472" cy="292388"/>
              </a:xfrm>
              <a:prstGeom prst="rect">
                <a:avLst/>
              </a:prstGeom>
              <a:noFill/>
            </p:spPr>
            <p:txBody>
              <a:bodyPr wrap="square" rtlCol="0">
                <a:spAutoFit/>
              </a:bodyPr>
              <a:lstStyle/>
              <a:p>
                <a:r>
                  <a:rPr kumimoji="1" lang="ja-JP" altLang="en-US" sz="1300" dirty="0" smtClean="0">
                    <a:latin typeface="メイリオ" panose="020B0604030504040204" pitchFamily="50" charset="-128"/>
                    <a:ea typeface="メイリオ" panose="020B0604030504040204" pitchFamily="50" charset="-128"/>
                  </a:rPr>
                  <a:t>（中小企業振興資金保証料軽減補助事業　等）</a:t>
                </a:r>
                <a:endParaRPr kumimoji="1" lang="ja-JP" altLang="en-US" sz="1300" dirty="0">
                  <a:latin typeface="メイリオ" panose="020B0604030504040204" pitchFamily="50" charset="-128"/>
                  <a:ea typeface="メイリオ" panose="020B0604030504040204" pitchFamily="50" charset="-128"/>
                </a:endParaRPr>
              </a:p>
            </p:txBody>
          </p:sp>
        </p:grpSp>
        <p:grpSp>
          <p:nvGrpSpPr>
            <p:cNvPr id="34" name="グループ化 33"/>
            <p:cNvGrpSpPr/>
            <p:nvPr/>
          </p:nvGrpSpPr>
          <p:grpSpPr>
            <a:xfrm>
              <a:off x="2064918" y="3289249"/>
              <a:ext cx="6089151" cy="562885"/>
              <a:chOff x="2064918" y="2725051"/>
              <a:chExt cx="6089151" cy="562885"/>
            </a:xfrm>
          </p:grpSpPr>
          <p:sp>
            <p:nvSpPr>
              <p:cNvPr id="35" name="ホームベース 34"/>
              <p:cNvSpPr/>
              <p:nvPr/>
            </p:nvSpPr>
            <p:spPr>
              <a:xfrm>
                <a:off x="2064918" y="2725051"/>
                <a:ext cx="6089151" cy="509475"/>
              </a:xfrm>
              <a:prstGeom prst="homePlate">
                <a:avLst>
                  <a:gd name="adj" fmla="val 182892"/>
                </a:avLst>
              </a:prstGeom>
              <a:solidFill>
                <a:schemeClr val="accent1">
                  <a:lumMod val="40000"/>
                  <a:lumOff val="6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700" dirty="0" smtClean="0">
                    <a:solidFill>
                      <a:schemeClr val="tx1"/>
                    </a:solidFill>
                    <a:latin typeface="メイリオ" panose="020B0604030504040204" pitchFamily="50" charset="-128"/>
                    <a:ea typeface="メイリオ" panose="020B0604030504040204" pitchFamily="50" charset="-128"/>
                  </a:rPr>
                  <a:t>○２．</a:t>
                </a:r>
                <a:r>
                  <a:rPr kumimoji="1" lang="ja-JP" altLang="en-US" sz="1550" dirty="0" smtClean="0">
                    <a:solidFill>
                      <a:schemeClr val="tx1"/>
                    </a:solidFill>
                    <a:latin typeface="メイリオ" panose="020B0604030504040204" pitchFamily="50" charset="-128"/>
                    <a:ea typeface="メイリオ" panose="020B0604030504040204" pitchFamily="50" charset="-128"/>
                  </a:rPr>
                  <a:t>経営力強化につながる前向きな取組等に対する支援</a:t>
                </a:r>
                <a:endParaRPr lang="en-US" altLang="ja-JP" sz="1550" dirty="0" smtClean="0">
                  <a:solidFill>
                    <a:schemeClr val="tx1"/>
                  </a:solidFill>
                  <a:latin typeface="メイリオ" panose="020B0604030504040204" pitchFamily="50" charset="-128"/>
                  <a:ea typeface="メイリオ" panose="020B0604030504040204" pitchFamily="50" charset="-128"/>
                </a:endParaRPr>
              </a:p>
              <a:p>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2929621" y="2995548"/>
                <a:ext cx="5106997" cy="292388"/>
              </a:xfrm>
              <a:prstGeom prst="rect">
                <a:avLst/>
              </a:prstGeom>
              <a:noFill/>
            </p:spPr>
            <p:txBody>
              <a:bodyPr wrap="square" rtlCol="0">
                <a:spAutoFit/>
              </a:bodyPr>
              <a:lstStyle/>
              <a:p>
                <a:r>
                  <a:rPr kumimoji="1" lang="ja-JP" altLang="en-US" sz="1300" dirty="0" smtClean="0">
                    <a:latin typeface="メイリオ" panose="020B0604030504040204" pitchFamily="50" charset="-128"/>
                    <a:ea typeface="メイリオ" panose="020B0604030504040204" pitchFamily="50" charset="-128"/>
                  </a:rPr>
                  <a:t>（新型コロナウイルス感染症対策経営力強化補助金）</a:t>
                </a:r>
                <a:endParaRPr kumimoji="1" lang="ja-JP" altLang="en-US" sz="1300" dirty="0">
                  <a:latin typeface="メイリオ" panose="020B0604030504040204" pitchFamily="50" charset="-128"/>
                  <a:ea typeface="メイリオ" panose="020B0604030504040204" pitchFamily="50" charset="-128"/>
                </a:endParaRPr>
              </a:p>
            </p:txBody>
          </p:sp>
        </p:grpSp>
        <p:grpSp>
          <p:nvGrpSpPr>
            <p:cNvPr id="37" name="グループ化 36"/>
            <p:cNvGrpSpPr/>
            <p:nvPr/>
          </p:nvGrpSpPr>
          <p:grpSpPr>
            <a:xfrm>
              <a:off x="2064918" y="3856308"/>
              <a:ext cx="5009031" cy="551670"/>
              <a:chOff x="2064918" y="2725051"/>
              <a:chExt cx="5009031" cy="551670"/>
            </a:xfrm>
          </p:grpSpPr>
          <p:sp>
            <p:nvSpPr>
              <p:cNvPr id="38" name="ホームベース 37"/>
              <p:cNvSpPr/>
              <p:nvPr/>
            </p:nvSpPr>
            <p:spPr>
              <a:xfrm>
                <a:off x="2064918" y="2725051"/>
                <a:ext cx="5009031" cy="509475"/>
              </a:xfrm>
              <a:prstGeom prst="homePlate">
                <a:avLst>
                  <a:gd name="adj" fmla="val 182892"/>
                </a:avLst>
              </a:prstGeom>
              <a:solidFill>
                <a:schemeClr val="accent1">
                  <a:lumMod val="40000"/>
                  <a:lumOff val="6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700" dirty="0" smtClean="0">
                    <a:solidFill>
                      <a:schemeClr val="tx1"/>
                    </a:solidFill>
                    <a:latin typeface="メイリオ" panose="020B0604030504040204" pitchFamily="50" charset="-128"/>
                    <a:ea typeface="メイリオ" panose="020B0604030504040204" pitchFamily="50" charset="-128"/>
                  </a:rPr>
                  <a:t>○３．</a:t>
                </a:r>
                <a:r>
                  <a:rPr kumimoji="1" lang="ja-JP" altLang="en-US" sz="1600" dirty="0" smtClean="0">
                    <a:solidFill>
                      <a:schemeClr val="tx1"/>
                    </a:solidFill>
                    <a:latin typeface="メイリオ" panose="020B0604030504040204" pitchFamily="50" charset="-128"/>
                    <a:ea typeface="メイリオ" panose="020B0604030504040204" pitchFamily="50" charset="-128"/>
                  </a:rPr>
                  <a:t>事業主の雇用維持の取組に対する支援</a:t>
                </a:r>
                <a:endParaRPr lang="en-US" altLang="ja-JP" sz="1600" dirty="0" smtClean="0">
                  <a:solidFill>
                    <a:schemeClr val="tx1"/>
                  </a:solidFill>
                  <a:latin typeface="メイリオ" panose="020B0604030504040204" pitchFamily="50" charset="-128"/>
                  <a:ea typeface="メイリオ" panose="020B0604030504040204" pitchFamily="50" charset="-128"/>
                </a:endParaRPr>
              </a:p>
              <a:p>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2927721" y="2984333"/>
                <a:ext cx="4058012" cy="292388"/>
              </a:xfrm>
              <a:prstGeom prst="rect">
                <a:avLst/>
              </a:prstGeom>
              <a:noFill/>
            </p:spPr>
            <p:txBody>
              <a:bodyPr wrap="square" rtlCol="0">
                <a:spAutoFit/>
              </a:bodyPr>
              <a:lstStyle/>
              <a:p>
                <a:r>
                  <a:rPr kumimoji="1" lang="ja-JP" altLang="en-US" sz="1300" dirty="0" smtClean="0">
                    <a:latin typeface="メイリオ" panose="020B0604030504040204" pitchFamily="50" charset="-128"/>
                    <a:ea typeface="メイリオ" panose="020B0604030504040204" pitchFamily="50" charset="-128"/>
                  </a:rPr>
                  <a:t>（中小企業雇用継続支援補助金）</a:t>
                </a:r>
                <a:endParaRPr kumimoji="1" lang="ja-JP" altLang="en-US" sz="1300" dirty="0">
                  <a:latin typeface="メイリオ" panose="020B0604030504040204" pitchFamily="50" charset="-128"/>
                  <a:ea typeface="メイリオ" panose="020B0604030504040204" pitchFamily="50" charset="-128"/>
                </a:endParaRPr>
              </a:p>
            </p:txBody>
          </p:sp>
        </p:grpSp>
        <p:grpSp>
          <p:nvGrpSpPr>
            <p:cNvPr id="40" name="グループ化 39"/>
            <p:cNvGrpSpPr/>
            <p:nvPr/>
          </p:nvGrpSpPr>
          <p:grpSpPr>
            <a:xfrm>
              <a:off x="2064918" y="4430176"/>
              <a:ext cx="5111275" cy="553482"/>
              <a:chOff x="2064918" y="2725051"/>
              <a:chExt cx="5111275" cy="553482"/>
            </a:xfrm>
          </p:grpSpPr>
          <p:sp>
            <p:nvSpPr>
              <p:cNvPr id="41" name="ホームベース 40"/>
              <p:cNvSpPr/>
              <p:nvPr/>
            </p:nvSpPr>
            <p:spPr>
              <a:xfrm>
                <a:off x="2064918" y="2725051"/>
                <a:ext cx="5009031" cy="509475"/>
              </a:xfrm>
              <a:prstGeom prst="homePlate">
                <a:avLst>
                  <a:gd name="adj" fmla="val 182892"/>
                </a:avLst>
              </a:prstGeom>
              <a:solidFill>
                <a:schemeClr val="accent1">
                  <a:lumMod val="40000"/>
                  <a:lumOff val="6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700" dirty="0" smtClean="0">
                    <a:solidFill>
                      <a:schemeClr val="tx1"/>
                    </a:solidFill>
                    <a:latin typeface="メイリオ" panose="020B0604030504040204" pitchFamily="50" charset="-128"/>
                    <a:ea typeface="メイリオ" panose="020B0604030504040204" pitchFamily="50" charset="-128"/>
                  </a:rPr>
                  <a:t>○４．中小・小規模事業者の採用活動</a:t>
                </a:r>
                <a:r>
                  <a:rPr lang="ja-JP" altLang="en-US" sz="1700" dirty="0" smtClean="0">
                    <a:solidFill>
                      <a:schemeClr val="tx1"/>
                    </a:solidFill>
                    <a:latin typeface="メイリオ" panose="020B0604030504040204" pitchFamily="50" charset="-128"/>
                    <a:ea typeface="メイリオ" panose="020B0604030504040204" pitchFamily="50" charset="-128"/>
                  </a:rPr>
                  <a:t>支援</a:t>
                </a:r>
                <a:endParaRPr lang="en-US" altLang="ja-JP" sz="1700" dirty="0" smtClean="0">
                  <a:solidFill>
                    <a:schemeClr val="tx1"/>
                  </a:solidFill>
                  <a:latin typeface="メイリオ" panose="020B0604030504040204" pitchFamily="50" charset="-128"/>
                  <a:ea typeface="メイリオ" panose="020B0604030504040204" pitchFamily="50" charset="-128"/>
                </a:endParaRPr>
              </a:p>
              <a:p>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2927721" y="2986145"/>
                <a:ext cx="4248472" cy="292388"/>
              </a:xfrm>
              <a:prstGeom prst="rect">
                <a:avLst/>
              </a:prstGeom>
              <a:noFill/>
            </p:spPr>
            <p:txBody>
              <a:bodyPr wrap="square" rtlCol="0">
                <a:spAutoFit/>
              </a:bodyPr>
              <a:lstStyle/>
              <a:p>
                <a:r>
                  <a:rPr lang="ja-JP" altLang="en-US" sz="1300" dirty="0" smtClean="0">
                    <a:latin typeface="メイリオ" panose="020B0604030504040204" pitchFamily="50" charset="-128"/>
                    <a:ea typeface="メイリオ" panose="020B0604030504040204" pitchFamily="50" charset="-128"/>
                  </a:rPr>
                  <a:t>（ＷＥＢ</a:t>
                </a:r>
                <a:r>
                  <a:rPr kumimoji="1" lang="ja-JP" altLang="en-US" sz="1300" dirty="0" smtClean="0">
                    <a:latin typeface="メイリオ" panose="020B0604030504040204" pitchFamily="50" charset="-128"/>
                    <a:ea typeface="メイリオ" panose="020B0604030504040204" pitchFamily="50" charset="-128"/>
                  </a:rPr>
                  <a:t>合同企業説明会開催事業）</a:t>
                </a:r>
                <a:endParaRPr kumimoji="1" lang="ja-JP" altLang="en-US" sz="1300" dirty="0">
                  <a:latin typeface="メイリオ" panose="020B0604030504040204" pitchFamily="50" charset="-128"/>
                  <a:ea typeface="メイリオ" panose="020B0604030504040204" pitchFamily="50" charset="-128"/>
                </a:endParaRPr>
              </a:p>
            </p:txBody>
          </p:sp>
        </p:grpSp>
      </p:grpSp>
      <p:sp>
        <p:nvSpPr>
          <p:cNvPr id="8" name="角丸四角形 7"/>
          <p:cNvSpPr/>
          <p:nvPr/>
        </p:nvSpPr>
        <p:spPr>
          <a:xfrm>
            <a:off x="1801118" y="2724541"/>
            <a:ext cx="6389068" cy="2368453"/>
          </a:xfrm>
          <a:prstGeom prst="roundRect">
            <a:avLst/>
          </a:prstGeom>
          <a:no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1752209" y="1861567"/>
            <a:ext cx="6389068" cy="435280"/>
          </a:xfrm>
          <a:prstGeom prst="roundRect">
            <a:avLst/>
          </a:prstGeom>
          <a:no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61500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35" y="21474"/>
            <a:ext cx="9910185" cy="728511"/>
          </a:xfrm>
          <a:prstGeom prst="rect">
            <a:avLst/>
          </a:prstGeom>
          <a:gradFill flip="none" rotWithShape="1">
            <a:gsLst>
              <a:gs pos="100000">
                <a:schemeClr val="bg1"/>
              </a:gs>
              <a:gs pos="61000">
                <a:schemeClr val="tx2">
                  <a:lumMod val="40000"/>
                  <a:lumOff val="60000"/>
                </a:schemeClr>
              </a:gs>
              <a:gs pos="0">
                <a:schemeClr val="tx2">
                  <a:lumMod val="60000"/>
                  <a:lumOff val="4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p>
            <a:pPr>
              <a:lnSpc>
                <a:spcPts val="1800"/>
              </a:lnSpc>
            </a:pPr>
            <a:r>
              <a:rPr lang="ja-JP" altLang="en-US" sz="2000" b="1" dirty="0" smtClean="0">
                <a:solidFill>
                  <a:prstClr val="white"/>
                </a:solidFill>
                <a:latin typeface="メイリオ" panose="020B0604030504040204" pitchFamily="50" charset="-128"/>
                <a:ea typeface="メイリオ" panose="020B0604030504040204" pitchFamily="50" charset="-128"/>
              </a:rPr>
              <a:t> </a:t>
            </a:r>
            <a:r>
              <a:rPr lang="ja-JP" altLang="en-US" sz="2400" b="1" dirty="0" smtClean="0">
                <a:solidFill>
                  <a:prstClr val="white"/>
                </a:solidFill>
                <a:latin typeface="メイリオ" panose="020B0604030504040204" pitchFamily="50" charset="-128"/>
                <a:ea typeface="メイリオ" panose="020B0604030504040204" pitchFamily="50" charset="-128"/>
              </a:rPr>
              <a:t>令和２年度</a:t>
            </a:r>
            <a:r>
              <a:rPr lang="en-US" altLang="ja-JP" sz="2400" b="1" dirty="0" smtClean="0">
                <a:solidFill>
                  <a:prstClr val="white"/>
                </a:solidFill>
                <a:latin typeface="メイリオ" panose="020B0604030504040204" pitchFamily="50" charset="-128"/>
                <a:ea typeface="メイリオ" panose="020B0604030504040204" pitchFamily="50" charset="-128"/>
              </a:rPr>
              <a:t>2</a:t>
            </a:r>
            <a:r>
              <a:rPr lang="ja-JP" altLang="en-US" sz="2400" b="1" smtClean="0">
                <a:solidFill>
                  <a:prstClr val="white"/>
                </a:solidFill>
                <a:latin typeface="メイリオ" panose="020B0604030504040204" pitchFamily="50" charset="-128"/>
                <a:ea typeface="メイリオ" panose="020B0604030504040204" pitchFamily="50" charset="-128"/>
              </a:rPr>
              <a:t>月当初</a:t>
            </a:r>
            <a:r>
              <a:rPr lang="ja-JP" altLang="en-US" sz="2400" b="1" dirty="0" smtClean="0">
                <a:solidFill>
                  <a:prstClr val="white"/>
                </a:solidFill>
                <a:latin typeface="メイリオ" panose="020B0604030504040204" pitchFamily="50" charset="-128"/>
                <a:ea typeface="メイリオ" panose="020B0604030504040204" pitchFamily="50" charset="-128"/>
              </a:rPr>
              <a:t>補正予算（商工観光労働部関係部分）</a:t>
            </a:r>
            <a:endParaRPr lang="ja-JP" altLang="en-US" sz="2400" b="1" dirty="0">
              <a:solidFill>
                <a:prstClr val="white"/>
              </a:solidFill>
              <a:latin typeface="メイリオ" panose="020B0604030504040204" pitchFamily="50" charset="-128"/>
              <a:ea typeface="メイリオ" panose="020B0604030504040204" pitchFamily="50" charset="-128"/>
            </a:endParaRPr>
          </a:p>
        </p:txBody>
      </p:sp>
      <p:sp>
        <p:nvSpPr>
          <p:cNvPr id="26" name="正方形/長方形 25"/>
          <p:cNvSpPr/>
          <p:nvPr/>
        </p:nvSpPr>
        <p:spPr>
          <a:xfrm>
            <a:off x="4996361" y="6086868"/>
            <a:ext cx="4843618" cy="1074287"/>
          </a:xfrm>
          <a:prstGeom prst="rect">
            <a:avLst/>
          </a:prstGeom>
          <a:solidFill>
            <a:schemeClr val="bg1"/>
          </a:solidFill>
          <a:ln w="9525">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角丸四角形 3"/>
          <p:cNvSpPr/>
          <p:nvPr/>
        </p:nvSpPr>
        <p:spPr>
          <a:xfrm>
            <a:off x="49135" y="812024"/>
            <a:ext cx="9790844" cy="792088"/>
          </a:xfrm>
          <a:prstGeom prst="roundRect">
            <a:avLst/>
          </a:prstGeom>
          <a:solidFill>
            <a:schemeClr val="accent5">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lang="ja-JP" altLang="en-US" sz="1300" dirty="0" smtClean="0">
                <a:solidFill>
                  <a:prstClr val="black"/>
                </a:solidFill>
                <a:latin typeface="メイリオ" panose="020B0604030504040204" pitchFamily="50" charset="-128"/>
                <a:ea typeface="メイリオ" panose="020B0604030504040204" pitchFamily="50" charset="-128"/>
              </a:rPr>
              <a:t>○新型コロナウイルス感染症による本県経済への影響を最小限に抑えるため、</a:t>
            </a:r>
            <a:endParaRPr lang="en-US" altLang="ja-JP" sz="1300" dirty="0" smtClean="0">
              <a:solidFill>
                <a:prstClr val="black"/>
              </a:solidFill>
              <a:latin typeface="メイリオ" panose="020B0604030504040204" pitchFamily="50" charset="-128"/>
              <a:ea typeface="メイリオ" panose="020B0604030504040204" pitchFamily="50" charset="-128"/>
            </a:endParaRPr>
          </a:p>
          <a:p>
            <a:pPr>
              <a:lnSpc>
                <a:spcPts val="2000"/>
              </a:lnSpc>
            </a:pPr>
            <a:r>
              <a:rPr lang="ja-JP" altLang="en-US" sz="1300" b="1" dirty="0">
                <a:solidFill>
                  <a:prstClr val="black"/>
                </a:solidFill>
                <a:latin typeface="メイリオ" panose="020B0604030504040204" pitchFamily="50" charset="-128"/>
                <a:ea typeface="メイリオ" panose="020B0604030504040204" pitchFamily="50" charset="-128"/>
              </a:rPr>
              <a:t>　</a:t>
            </a:r>
            <a:r>
              <a:rPr lang="ja-JP" altLang="en-US" sz="1300" b="1" u="sng" dirty="0" smtClean="0">
                <a:solidFill>
                  <a:srgbClr val="FF0000"/>
                </a:solidFill>
                <a:latin typeface="メイリオ" panose="020B0604030504040204" pitchFamily="50" charset="-128"/>
                <a:ea typeface="メイリオ" panose="020B0604030504040204" pitchFamily="50" charset="-128"/>
              </a:rPr>
              <a:t>中小・小規模事業者の事業継続に向けた資金繰り</a:t>
            </a:r>
            <a:r>
              <a:rPr lang="ja-JP" altLang="en-US" sz="1300" b="1" u="sng" dirty="0">
                <a:solidFill>
                  <a:srgbClr val="FF0000"/>
                </a:solidFill>
                <a:latin typeface="メイリオ" panose="020B0604030504040204" pitchFamily="50" charset="-128"/>
                <a:ea typeface="メイリオ" panose="020B0604030504040204" pitchFamily="50" charset="-128"/>
              </a:rPr>
              <a:t>や</a:t>
            </a:r>
            <a:r>
              <a:rPr lang="ja-JP" altLang="en-US" sz="1300" b="1" u="sng" dirty="0" smtClean="0">
                <a:solidFill>
                  <a:srgbClr val="FF0000"/>
                </a:solidFill>
                <a:latin typeface="メイリオ" panose="020B0604030504040204" pitchFamily="50" charset="-128"/>
                <a:ea typeface="メイリオ" panose="020B0604030504040204" pitchFamily="50" charset="-128"/>
              </a:rPr>
              <a:t>雇用維持の取組を支援</a:t>
            </a:r>
            <a:r>
              <a:rPr lang="ja-JP" altLang="en-US" sz="1300" dirty="0" smtClean="0">
                <a:solidFill>
                  <a:prstClr val="black"/>
                </a:solidFill>
                <a:latin typeface="メイリオ" panose="020B0604030504040204" pitchFamily="50" charset="-128"/>
                <a:ea typeface="メイリオ" panose="020B0604030504040204" pitchFamily="50" charset="-128"/>
              </a:rPr>
              <a:t>するとともに、この状況が終息した後の反転攻勢に　</a:t>
            </a:r>
            <a:endParaRPr lang="en-US" altLang="ja-JP" sz="1300" dirty="0" smtClean="0">
              <a:solidFill>
                <a:prstClr val="black"/>
              </a:solidFill>
              <a:latin typeface="メイリオ" panose="020B0604030504040204" pitchFamily="50" charset="-128"/>
              <a:ea typeface="メイリオ" panose="020B0604030504040204" pitchFamily="50" charset="-128"/>
            </a:endParaRPr>
          </a:p>
          <a:p>
            <a:pPr>
              <a:lnSpc>
                <a:spcPts val="2000"/>
              </a:lnSpc>
            </a:pPr>
            <a:r>
              <a:rPr lang="ja-JP" altLang="en-US" sz="1300">
                <a:solidFill>
                  <a:prstClr val="black"/>
                </a:solidFill>
                <a:latin typeface="メイリオ" panose="020B0604030504040204" pitchFamily="50" charset="-128"/>
                <a:ea typeface="メイリオ" panose="020B0604030504040204" pitchFamily="50" charset="-128"/>
              </a:rPr>
              <a:t>　</a:t>
            </a:r>
            <a:r>
              <a:rPr lang="ja-JP" altLang="en-US" sz="1300" smtClean="0">
                <a:solidFill>
                  <a:prstClr val="black"/>
                </a:solidFill>
                <a:latin typeface="メイリオ" panose="020B0604030504040204" pitchFamily="50" charset="-128"/>
                <a:ea typeface="メイリオ" panose="020B0604030504040204" pitchFamily="50" charset="-128"/>
              </a:rPr>
              <a:t>向けて</a:t>
            </a:r>
            <a:r>
              <a:rPr lang="ja-JP" altLang="en-US" sz="1300" b="1" u="sng" dirty="0" smtClean="0">
                <a:solidFill>
                  <a:srgbClr val="FF0000"/>
                </a:solidFill>
                <a:latin typeface="メイリオ" panose="020B0604030504040204" pitchFamily="50" charset="-128"/>
                <a:ea typeface="メイリオ" panose="020B0604030504040204" pitchFamily="50" charset="-128"/>
              </a:rPr>
              <a:t>中小・小規模事業者の経営力強化につながる前向きな取組等を支援</a:t>
            </a:r>
            <a:r>
              <a:rPr lang="ja-JP" altLang="en-US" sz="1300" dirty="0" smtClean="0">
                <a:solidFill>
                  <a:prstClr val="black"/>
                </a:solidFill>
                <a:latin typeface="メイリオ" panose="020B0604030504040204" pitchFamily="50" charset="-128"/>
                <a:ea typeface="メイリオ" panose="020B0604030504040204" pitchFamily="50" charset="-128"/>
              </a:rPr>
              <a:t>する。</a:t>
            </a:r>
            <a:endParaRPr lang="ja-JP" altLang="en-US" sz="1300" dirty="0">
              <a:solidFill>
                <a:prstClr val="black"/>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107864" y="2093595"/>
            <a:ext cx="4763771" cy="48785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prstClr val="black"/>
                </a:solidFill>
                <a:latin typeface="メイリオ" panose="020B0604030504040204" pitchFamily="50" charset="-128"/>
                <a:ea typeface="メイリオ" panose="020B0604030504040204" pitchFamily="50" charset="-128"/>
              </a:rPr>
              <a:t>１</a:t>
            </a:r>
            <a:r>
              <a:rPr lang="ja-JP" altLang="en-US" sz="1600" b="1" dirty="0">
                <a:solidFill>
                  <a:prstClr val="black"/>
                </a:solidFill>
                <a:latin typeface="メイリオ" panose="020B0604030504040204" pitchFamily="50" charset="-128"/>
                <a:ea typeface="メイリオ" panose="020B0604030504040204" pitchFamily="50" charset="-128"/>
              </a:rPr>
              <a:t>．</a:t>
            </a:r>
            <a:r>
              <a:rPr lang="ja-JP" altLang="en-US" sz="1600" b="1" dirty="0" smtClean="0">
                <a:solidFill>
                  <a:prstClr val="black"/>
                </a:solidFill>
                <a:latin typeface="メイリオ" panose="020B0604030504040204" pitchFamily="50" charset="-128"/>
                <a:ea typeface="メイリオ" panose="020B0604030504040204" pitchFamily="50" charset="-128"/>
              </a:rPr>
              <a:t>資金繰り円滑化に向けた「追加」金融支援</a:t>
            </a:r>
            <a:endParaRPr lang="en-US" altLang="ja-JP" sz="1600" b="1" dirty="0" smtClean="0">
              <a:solidFill>
                <a:prstClr val="black"/>
              </a:solidFill>
              <a:latin typeface="メイリオ" panose="020B0604030504040204" pitchFamily="50" charset="-128"/>
              <a:ea typeface="メイリオ" panose="020B0604030504040204" pitchFamily="50" charset="-128"/>
            </a:endParaRPr>
          </a:p>
          <a:p>
            <a:r>
              <a:rPr lang="ja-JP" altLang="en-US" sz="1050" b="1" dirty="0" smtClean="0">
                <a:solidFill>
                  <a:prstClr val="black"/>
                </a:solidFill>
                <a:latin typeface="メイリオ" panose="020B0604030504040204" pitchFamily="50" charset="-128"/>
                <a:ea typeface="メイリオ" panose="020B0604030504040204" pitchFamily="50" charset="-128"/>
              </a:rPr>
              <a:t>　　　　　　　　　　　　　（中小企業振興資金保証料軽減補助事業　等）</a:t>
            </a:r>
            <a:endParaRPr lang="ja-JP" altLang="en-US" sz="1050" b="1"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07863" y="2640353"/>
            <a:ext cx="4763771" cy="1208023"/>
          </a:xfrm>
          <a:prstGeom prst="rect">
            <a:avLst/>
          </a:prstGeom>
          <a:noFill/>
        </p:spPr>
        <p:txBody>
          <a:bodyPr wrap="square" rtlCol="0">
            <a:spAutoFit/>
          </a:bodyPr>
          <a:lstStyle/>
          <a:p>
            <a:pPr>
              <a:lnSpc>
                <a:spcPts val="1800"/>
              </a:lnSpc>
            </a:pPr>
            <a:r>
              <a:rPr lang="ja-JP" altLang="en-US" sz="1400" b="1" u="heavy" dirty="0" smtClean="0">
                <a:solidFill>
                  <a:srgbClr val="FF0000"/>
                </a:solidFill>
                <a:latin typeface="メイリオ" panose="020B0604030504040204" pitchFamily="50" charset="-128"/>
                <a:ea typeface="メイリオ" panose="020B0604030504040204" pitchFamily="50" charset="-128"/>
              </a:rPr>
              <a:t>①セーフティネット資金（４号・５号・６項）に対する保証料負担の軽減</a:t>
            </a:r>
            <a:endParaRPr lang="en-US" altLang="ja-JP" sz="1400" b="1" u="heavy" dirty="0" smtClean="0">
              <a:solidFill>
                <a:srgbClr val="FF0000"/>
              </a:solidFill>
              <a:latin typeface="メイリオ" panose="020B0604030504040204" pitchFamily="50" charset="-128"/>
              <a:ea typeface="メイリオ" panose="020B0604030504040204" pitchFamily="50" charset="-128"/>
            </a:endParaRPr>
          </a:p>
          <a:p>
            <a:pPr>
              <a:lnSpc>
                <a:spcPts val="1700"/>
              </a:lnSpc>
            </a:pPr>
            <a:r>
              <a:rPr lang="ja-JP" altLang="en-US" sz="1200" dirty="0">
                <a:solidFill>
                  <a:prstClr val="black"/>
                </a:solidFill>
                <a:latin typeface="メイリオ" panose="020B0604030504040204" pitchFamily="50" charset="-128"/>
                <a:ea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rPr>
              <a:t>新型コロナウイルス感染症の拡大により影響を受ける中小企業者が、</a:t>
            </a:r>
            <a:r>
              <a:rPr lang="ja-JP" altLang="en-US" sz="1200" b="1" u="dotted" dirty="0" smtClean="0">
                <a:solidFill>
                  <a:prstClr val="black"/>
                </a:solidFill>
                <a:latin typeface="メイリオ" panose="020B0604030504040204" pitchFamily="50" charset="-128"/>
                <a:ea typeface="メイリオ" panose="020B0604030504040204" pitchFamily="50" charset="-128"/>
              </a:rPr>
              <a:t>県制度融資セーフティネット資金を利用する際に負担</a:t>
            </a:r>
            <a:r>
              <a:rPr lang="ja-JP" altLang="en-US" sz="1200" b="1" u="dotted" smtClean="0">
                <a:solidFill>
                  <a:prstClr val="black"/>
                </a:solidFill>
                <a:latin typeface="メイリオ" panose="020B0604030504040204" pitchFamily="50" charset="-128"/>
                <a:ea typeface="メイリオ" panose="020B0604030504040204" pitchFamily="50" charset="-128"/>
              </a:rPr>
              <a:t>する保証料を</a:t>
            </a:r>
            <a:r>
              <a:rPr lang="ja-JP" altLang="en-US" sz="1200" b="1" u="dotted" dirty="0" smtClean="0">
                <a:solidFill>
                  <a:prstClr val="black"/>
                </a:solidFill>
                <a:latin typeface="メイリオ" panose="020B0604030504040204" pitchFamily="50" charset="-128"/>
                <a:ea typeface="メイリオ" panose="020B0604030504040204" pitchFamily="50" charset="-128"/>
              </a:rPr>
              <a:t>ゼロ</a:t>
            </a:r>
            <a:r>
              <a:rPr lang="ja-JP" altLang="en-US" sz="1200" dirty="0" smtClean="0">
                <a:solidFill>
                  <a:prstClr val="black"/>
                </a:solidFill>
                <a:latin typeface="メイリオ" panose="020B0604030504040204" pitchFamily="50" charset="-128"/>
                <a:ea typeface="メイリオ" panose="020B0604030504040204" pitchFamily="50" charset="-128"/>
              </a:rPr>
              <a:t>とする。　　　　　　　</a:t>
            </a:r>
            <a:r>
              <a:rPr lang="en-US" altLang="ja-JP" sz="1100" dirty="0" smtClean="0">
                <a:solidFill>
                  <a:prstClr val="black"/>
                </a:solidFill>
                <a:latin typeface="メイリオ" panose="020B0604030504040204" pitchFamily="50" charset="-128"/>
                <a:ea typeface="メイリオ" panose="020B0604030504040204" pitchFamily="50" charset="-128"/>
              </a:rPr>
              <a:t>【</a:t>
            </a:r>
            <a:r>
              <a:rPr lang="ja-JP" altLang="en-US" sz="1100" dirty="0" smtClean="0">
                <a:solidFill>
                  <a:prstClr val="black"/>
                </a:solidFill>
                <a:latin typeface="メイリオ" panose="020B0604030504040204" pitchFamily="50" charset="-128"/>
                <a:ea typeface="メイリオ" panose="020B0604030504040204" pitchFamily="50" charset="-128"/>
              </a:rPr>
              <a:t>予算要求額：</a:t>
            </a:r>
            <a:r>
              <a:rPr lang="en-US" altLang="ja-JP" sz="1100" dirty="0" smtClean="0">
                <a:solidFill>
                  <a:prstClr val="black"/>
                </a:solidFill>
                <a:latin typeface="メイリオ" panose="020B0604030504040204" pitchFamily="50" charset="-128"/>
                <a:ea typeface="メイリオ" panose="020B0604030504040204" pitchFamily="50" charset="-128"/>
              </a:rPr>
              <a:t>211,561</a:t>
            </a:r>
            <a:r>
              <a:rPr lang="ja-JP" altLang="en-US" sz="1100" dirty="0" smtClean="0">
                <a:solidFill>
                  <a:prstClr val="black"/>
                </a:solidFill>
                <a:latin typeface="メイリオ" panose="020B0604030504040204" pitchFamily="50" charset="-128"/>
                <a:ea typeface="メイリオ" panose="020B0604030504040204" pitchFamily="50" charset="-128"/>
              </a:rPr>
              <a:t>千円</a:t>
            </a:r>
            <a:r>
              <a:rPr lang="en-US" altLang="ja-JP" sz="1100" dirty="0" smtClean="0">
                <a:solidFill>
                  <a:prstClr val="black"/>
                </a:solidFill>
                <a:latin typeface="メイリオ" panose="020B0604030504040204" pitchFamily="50" charset="-128"/>
                <a:ea typeface="メイリオ" panose="020B0604030504040204" pitchFamily="50" charset="-128"/>
              </a:rPr>
              <a:t>】</a:t>
            </a:r>
            <a:endParaRPr lang="ja-JP" altLang="en-US" sz="1100" dirty="0">
              <a:solidFill>
                <a:prstClr val="black"/>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07863" y="3802132"/>
            <a:ext cx="4686094" cy="900246"/>
          </a:xfrm>
          <a:prstGeom prst="rect">
            <a:avLst/>
          </a:prstGeom>
          <a:noFill/>
        </p:spPr>
        <p:txBody>
          <a:bodyPr wrap="square" rtlCol="0">
            <a:spAutoFit/>
          </a:bodyPr>
          <a:lstStyle/>
          <a:p>
            <a:pPr>
              <a:lnSpc>
                <a:spcPts val="1800"/>
              </a:lnSpc>
            </a:pPr>
            <a:r>
              <a:rPr lang="ja-JP" altLang="en-US" sz="1400" b="1" u="heavy" dirty="0" smtClean="0">
                <a:solidFill>
                  <a:srgbClr val="FF0000"/>
                </a:solidFill>
                <a:latin typeface="メイリオ" panose="020B0604030504040204" pitchFamily="50" charset="-128"/>
                <a:ea typeface="メイリオ" panose="020B0604030504040204" pitchFamily="50" charset="-128"/>
              </a:rPr>
              <a:t>②セーフティネット資金（４号）の融資期間の延長</a:t>
            </a:r>
            <a:endParaRPr lang="en-US" altLang="ja-JP" sz="1400" b="1" u="heavy" dirty="0">
              <a:solidFill>
                <a:srgbClr val="FF0000"/>
              </a:solidFill>
              <a:latin typeface="メイリオ" panose="020B0604030504040204" pitchFamily="50" charset="-128"/>
              <a:ea typeface="メイリオ" panose="020B0604030504040204" pitchFamily="50" charset="-128"/>
            </a:endParaRPr>
          </a:p>
          <a:p>
            <a:pPr>
              <a:lnSpc>
                <a:spcPts val="1500"/>
              </a:lnSpc>
            </a:pPr>
            <a:r>
              <a:rPr lang="ja-JP" altLang="en-US" sz="1200" dirty="0" smtClean="0">
                <a:solidFill>
                  <a:prstClr val="black"/>
                </a:solidFill>
                <a:latin typeface="メイリオ" panose="020B0604030504040204" pitchFamily="50" charset="-128"/>
                <a:ea typeface="メイリオ" panose="020B0604030504040204" pitchFamily="50" charset="-128"/>
              </a:rPr>
              <a:t>　</a:t>
            </a:r>
            <a:r>
              <a:rPr lang="ja-JP" altLang="en-US" sz="1200" b="1" u="dotted" dirty="0" smtClean="0">
                <a:solidFill>
                  <a:prstClr val="black"/>
                </a:solidFill>
                <a:latin typeface="メイリオ" panose="020B0604030504040204" pitchFamily="50" charset="-128"/>
                <a:ea typeface="メイリオ" panose="020B0604030504040204" pitchFamily="50" charset="-128"/>
              </a:rPr>
              <a:t>セーフティネット資金（４号）の運転・借換に関する融資期間を</a:t>
            </a:r>
            <a:r>
              <a:rPr lang="ja-JP" altLang="en-US" sz="1200" dirty="0" smtClean="0">
                <a:solidFill>
                  <a:prstClr val="black"/>
                </a:solidFill>
                <a:latin typeface="メイリオ" panose="020B0604030504040204" pitchFamily="50" charset="-128"/>
                <a:ea typeface="メイリオ" panose="020B0604030504040204" pitchFamily="50" charset="-128"/>
              </a:rPr>
              <a:t>７年</a:t>
            </a:r>
            <a:r>
              <a:rPr lang="ja-JP" altLang="en-US" sz="1200" dirty="0">
                <a:solidFill>
                  <a:prstClr val="black"/>
                </a:solidFill>
                <a:latin typeface="メイリオ" panose="020B0604030504040204" pitchFamily="50" charset="-128"/>
                <a:ea typeface="メイリオ" panose="020B0604030504040204" pitchFamily="50" charset="-128"/>
              </a:rPr>
              <a:t>（</a:t>
            </a:r>
            <a:r>
              <a:rPr lang="ja-JP" altLang="en-US" sz="1200" dirty="0" smtClean="0">
                <a:solidFill>
                  <a:prstClr val="black"/>
                </a:solidFill>
                <a:latin typeface="メイリオ" panose="020B0604030504040204" pitchFamily="50" charset="-128"/>
                <a:ea typeface="メイリオ" panose="020B0604030504040204" pitchFamily="50" charset="-128"/>
              </a:rPr>
              <a:t>据置１年）から</a:t>
            </a:r>
            <a:r>
              <a:rPr lang="ja-JP" altLang="en-US" sz="1200" b="1" u="dotted" dirty="0" smtClean="0">
                <a:solidFill>
                  <a:prstClr val="black"/>
                </a:solidFill>
                <a:latin typeface="メイリオ" panose="020B0604030504040204" pitchFamily="50" charset="-128"/>
                <a:ea typeface="メイリオ" panose="020B0604030504040204" pitchFamily="50" charset="-128"/>
              </a:rPr>
              <a:t>１０年（据置２年</a:t>
            </a:r>
            <a:r>
              <a:rPr lang="en-US" altLang="ja-JP" sz="1200" b="1" u="dotted" dirty="0" smtClean="0">
                <a:solidFill>
                  <a:prstClr val="black"/>
                </a:solidFill>
                <a:latin typeface="メイリオ" panose="020B0604030504040204" pitchFamily="50" charset="-128"/>
                <a:ea typeface="メイリオ" panose="020B0604030504040204" pitchFamily="50" charset="-128"/>
              </a:rPr>
              <a:t>)</a:t>
            </a:r>
            <a:r>
              <a:rPr lang="ja-JP" altLang="en-US" sz="1200" b="1" u="dotted" dirty="0" smtClean="0">
                <a:solidFill>
                  <a:prstClr val="black"/>
                </a:solidFill>
                <a:latin typeface="メイリオ" panose="020B0604030504040204" pitchFamily="50" charset="-128"/>
                <a:ea typeface="メイリオ" panose="020B0604030504040204" pitchFamily="50" charset="-128"/>
              </a:rPr>
              <a:t>に延長</a:t>
            </a:r>
            <a:r>
              <a:rPr lang="ja-JP" altLang="en-US" sz="1200" dirty="0" smtClean="0">
                <a:solidFill>
                  <a:prstClr val="black"/>
                </a:solidFill>
                <a:latin typeface="メイリオ" panose="020B0604030504040204" pitchFamily="50" charset="-128"/>
                <a:ea typeface="メイリオ" panose="020B0604030504040204" pitchFamily="50" charset="-128"/>
              </a:rPr>
              <a:t>し、資金繰りの改善を</a:t>
            </a:r>
            <a:r>
              <a:rPr lang="ja-JP" altLang="en-US" sz="1200" dirty="0">
                <a:solidFill>
                  <a:prstClr val="black"/>
                </a:solidFill>
                <a:latin typeface="メイリオ" panose="020B0604030504040204" pitchFamily="50" charset="-128"/>
                <a:ea typeface="メイリオ" panose="020B0604030504040204" pitchFamily="50" charset="-128"/>
              </a:rPr>
              <a:t>図る</a:t>
            </a:r>
            <a:r>
              <a:rPr lang="ja-JP" altLang="en-US" sz="1200" dirty="0" smtClean="0">
                <a:solidFill>
                  <a:prstClr val="black"/>
                </a:solidFill>
                <a:latin typeface="メイリオ" panose="020B0604030504040204" pitchFamily="50" charset="-128"/>
                <a:ea typeface="メイリオ" panose="020B0604030504040204" pitchFamily="50" charset="-128"/>
              </a:rPr>
              <a:t>。</a:t>
            </a:r>
            <a:endParaRPr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057914" y="2658695"/>
            <a:ext cx="4858613" cy="977191"/>
          </a:xfrm>
          <a:prstGeom prst="rect">
            <a:avLst/>
          </a:prstGeom>
          <a:noFill/>
        </p:spPr>
        <p:txBody>
          <a:bodyPr wrap="square" rtlCol="0">
            <a:spAutoFit/>
          </a:bodyPr>
          <a:lstStyle/>
          <a:p>
            <a:pPr>
              <a:lnSpc>
                <a:spcPts val="1800"/>
              </a:lnSpc>
            </a:pPr>
            <a:r>
              <a:rPr lang="ja-JP" altLang="en-US" sz="1400" b="1" u="heavy" dirty="0" smtClean="0">
                <a:solidFill>
                  <a:srgbClr val="FF0000"/>
                </a:solidFill>
                <a:latin typeface="メイリオ" panose="020B0604030504040204" pitchFamily="50" charset="-128"/>
                <a:ea typeface="メイリオ" panose="020B0604030504040204" pitchFamily="50" charset="-128"/>
              </a:rPr>
              <a:t>雇用継続支援補助金の交付</a:t>
            </a:r>
            <a:endParaRPr lang="en-US" altLang="ja-JP" sz="1400" b="1" u="heavy" dirty="0" smtClean="0">
              <a:solidFill>
                <a:srgbClr val="FF0000"/>
              </a:solidFill>
              <a:latin typeface="メイリオ" panose="020B0604030504040204" pitchFamily="50" charset="-128"/>
              <a:ea typeface="メイリオ" panose="020B0604030504040204" pitchFamily="50" charset="-128"/>
            </a:endParaRPr>
          </a:p>
          <a:p>
            <a:pPr>
              <a:lnSpc>
                <a:spcPts val="1700"/>
              </a:lnSpc>
            </a:pPr>
            <a:r>
              <a:rPr lang="ja-JP" altLang="en-US" sz="1200" dirty="0">
                <a:solidFill>
                  <a:prstClr val="black"/>
                </a:solidFill>
                <a:latin typeface="メイリオ" panose="020B0604030504040204" pitchFamily="50" charset="-128"/>
                <a:ea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rPr>
              <a:t>中小企業事業</a:t>
            </a:r>
            <a:r>
              <a:rPr lang="ja-JP" altLang="en-US" sz="1200" dirty="0">
                <a:solidFill>
                  <a:prstClr val="black"/>
                </a:solidFill>
                <a:latin typeface="メイリオ" panose="020B0604030504040204" pitchFamily="50" charset="-128"/>
                <a:ea typeface="メイリオ" panose="020B0604030504040204" pitchFamily="50" charset="-128"/>
              </a:rPr>
              <a:t>主</a:t>
            </a:r>
            <a:r>
              <a:rPr lang="ja-JP" altLang="en-US" sz="1200" dirty="0" smtClean="0">
                <a:solidFill>
                  <a:prstClr val="black"/>
                </a:solidFill>
                <a:latin typeface="メイリオ" panose="020B0604030504040204" pitchFamily="50" charset="-128"/>
                <a:ea typeface="メイリオ" panose="020B0604030504040204" pitchFamily="50" charset="-128"/>
              </a:rPr>
              <a:t>が、</a:t>
            </a:r>
            <a:r>
              <a:rPr lang="ja-JP" altLang="en-US" sz="1200" b="1" u="dotted" dirty="0" smtClean="0">
                <a:solidFill>
                  <a:prstClr val="black"/>
                </a:solidFill>
                <a:latin typeface="メイリオ" panose="020B0604030504040204" pitchFamily="50" charset="-128"/>
                <a:ea typeface="メイリオ" panose="020B0604030504040204" pitchFamily="50" charset="-128"/>
              </a:rPr>
              <a:t>国の雇用調整助成金の特例措置を活用して、労働者の雇用維持を図った場合に事業主負担分の一部を</a:t>
            </a:r>
            <a:r>
              <a:rPr lang="ja-JP" altLang="en-US" sz="1200" b="1" u="sng" dirty="0" smtClean="0">
                <a:solidFill>
                  <a:prstClr val="black"/>
                </a:solidFill>
                <a:latin typeface="メイリオ" panose="020B0604030504040204" pitchFamily="50" charset="-128"/>
                <a:ea typeface="メイリオ" panose="020B0604030504040204" pitchFamily="50" charset="-128"/>
              </a:rPr>
              <a:t>緊急特定地域と同等まで</a:t>
            </a:r>
            <a:r>
              <a:rPr lang="ja-JP" altLang="en-US" sz="1200" b="1" u="dotted" dirty="0" smtClean="0">
                <a:solidFill>
                  <a:prstClr val="black"/>
                </a:solidFill>
                <a:latin typeface="メイリオ" panose="020B0604030504040204" pitchFamily="50" charset="-128"/>
                <a:ea typeface="メイリオ" panose="020B0604030504040204" pitchFamily="50" charset="-128"/>
              </a:rPr>
              <a:t>補助</a:t>
            </a:r>
            <a:r>
              <a:rPr lang="ja-JP" altLang="en-US" sz="1200" dirty="0" smtClean="0">
                <a:solidFill>
                  <a:prstClr val="black"/>
                </a:solidFill>
                <a:latin typeface="メイリオ" panose="020B0604030504040204" pitchFamily="50" charset="-128"/>
                <a:ea typeface="メイリオ" panose="020B0604030504040204" pitchFamily="50" charset="-128"/>
              </a:rPr>
              <a:t>する。　　　　　 </a:t>
            </a:r>
            <a:r>
              <a:rPr lang="en-US" altLang="ja-JP" sz="1200" dirty="0" smtClean="0">
                <a:solidFill>
                  <a:prstClr val="black"/>
                </a:solidFill>
                <a:latin typeface="メイリオ" panose="020B0604030504040204" pitchFamily="50" charset="-128"/>
                <a:ea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rPr>
              <a:t>予算要求額：</a:t>
            </a:r>
            <a:r>
              <a:rPr lang="en-US" altLang="ja-JP" sz="1200" dirty="0">
                <a:solidFill>
                  <a:prstClr val="black"/>
                </a:solidFill>
                <a:latin typeface="メイリオ" panose="020B0604030504040204" pitchFamily="50" charset="-128"/>
                <a:ea typeface="メイリオ" panose="020B0604030504040204" pitchFamily="50" charset="-128"/>
              </a:rPr>
              <a:t>51,833</a:t>
            </a:r>
            <a:r>
              <a:rPr lang="ja-JP" altLang="en-US" sz="1200" dirty="0">
                <a:solidFill>
                  <a:prstClr val="black"/>
                </a:solidFill>
                <a:latin typeface="メイリオ" panose="020B0604030504040204" pitchFamily="50" charset="-128"/>
                <a:ea typeface="メイリオ" panose="020B0604030504040204" pitchFamily="50" charset="-128"/>
              </a:rPr>
              <a:t>千円</a:t>
            </a:r>
            <a:r>
              <a:rPr lang="en-US" altLang="ja-JP" sz="1200" dirty="0" smtClean="0">
                <a:solidFill>
                  <a:prstClr val="black"/>
                </a:solidFill>
                <a:latin typeface="メイリオ" panose="020B0604030504040204" pitchFamily="50" charset="-128"/>
                <a:ea typeface="メイリオ" panose="020B0604030504040204" pitchFamily="50" charset="-128"/>
              </a:rPr>
              <a:t>】</a:t>
            </a:r>
            <a:endParaRPr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5057914" y="6651071"/>
            <a:ext cx="4951661" cy="502702"/>
          </a:xfrm>
          <a:prstGeom prst="rect">
            <a:avLst/>
          </a:prstGeom>
          <a:noFill/>
        </p:spPr>
        <p:txBody>
          <a:bodyPr wrap="square" rtlCol="0">
            <a:spAutoFit/>
          </a:bodyPr>
          <a:lstStyle/>
          <a:p>
            <a:pPr>
              <a:lnSpc>
                <a:spcPts val="1600"/>
              </a:lnSpc>
            </a:pPr>
            <a:r>
              <a:rPr lang="ja-JP" altLang="en-US" sz="1200" dirty="0">
                <a:solidFill>
                  <a:prstClr val="black"/>
                </a:solidFill>
                <a:latin typeface="メイリオ" panose="020B0604030504040204" pitchFamily="50" charset="-128"/>
                <a:ea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rPr>
              <a:t>本県産業への影響</a:t>
            </a:r>
            <a:r>
              <a:rPr lang="ja-JP" altLang="en-US" sz="1200" dirty="0">
                <a:solidFill>
                  <a:prstClr val="black"/>
                </a:solidFill>
                <a:latin typeface="メイリオ" panose="020B0604030504040204" pitchFamily="50" charset="-128"/>
                <a:ea typeface="メイリオ" panose="020B0604030504040204" pitchFamily="50" charset="-128"/>
              </a:rPr>
              <a:t>を業種</a:t>
            </a:r>
            <a:r>
              <a:rPr lang="ja-JP" altLang="en-US" sz="1200" dirty="0" smtClean="0">
                <a:solidFill>
                  <a:prstClr val="black"/>
                </a:solidFill>
                <a:latin typeface="メイリオ" panose="020B0604030504040204" pitchFamily="50" charset="-128"/>
                <a:ea typeface="メイリオ" panose="020B0604030504040204" pitchFamily="50" charset="-128"/>
              </a:rPr>
              <a:t>別、規模別および地域別に状況や課題等</a:t>
            </a:r>
            <a:endParaRPr lang="en-US" altLang="ja-JP" sz="1200" dirty="0" smtClean="0">
              <a:solidFill>
                <a:prstClr val="black"/>
              </a:solidFill>
              <a:latin typeface="メイリオ" panose="020B0604030504040204" pitchFamily="50" charset="-128"/>
              <a:ea typeface="メイリオ" panose="020B0604030504040204" pitchFamily="50" charset="-128"/>
            </a:endParaRPr>
          </a:p>
          <a:p>
            <a:pPr>
              <a:lnSpc>
                <a:spcPts val="1600"/>
              </a:lnSpc>
            </a:pPr>
            <a:r>
              <a:rPr lang="ja-JP" altLang="en-US" sz="1200" dirty="0">
                <a:solidFill>
                  <a:prstClr val="black"/>
                </a:solidFill>
                <a:latin typeface="メイリオ" panose="020B0604030504040204" pitchFamily="50" charset="-128"/>
                <a:ea typeface="メイリオ" panose="020B0604030504040204" pitchFamily="50" charset="-128"/>
              </a:rPr>
              <a:t>を</a:t>
            </a:r>
            <a:r>
              <a:rPr lang="ja-JP" altLang="en-US" sz="1200" dirty="0" smtClean="0">
                <a:solidFill>
                  <a:prstClr val="black"/>
                </a:solidFill>
                <a:latin typeface="メイリオ" panose="020B0604030504040204" pitchFamily="50" charset="-128"/>
                <a:ea typeface="メイリオ" panose="020B0604030504040204" pitchFamily="50" charset="-128"/>
              </a:rPr>
              <a:t>把握するための緊急調査を実施 　　</a:t>
            </a:r>
            <a:r>
              <a:rPr lang="en-US" altLang="ja-JP" sz="1100" dirty="0" smtClean="0">
                <a:solidFill>
                  <a:prstClr val="black"/>
                </a:solidFill>
                <a:latin typeface="メイリオ" panose="020B0604030504040204" pitchFamily="50" charset="-128"/>
                <a:ea typeface="メイリオ" panose="020B0604030504040204" pitchFamily="50" charset="-128"/>
              </a:rPr>
              <a:t>【</a:t>
            </a:r>
            <a:r>
              <a:rPr lang="ja-JP" altLang="en-US" sz="1100" dirty="0" smtClean="0">
                <a:solidFill>
                  <a:prstClr val="black"/>
                </a:solidFill>
                <a:latin typeface="メイリオ" panose="020B0604030504040204" pitchFamily="50" charset="-128"/>
                <a:ea typeface="メイリオ" panose="020B0604030504040204" pitchFamily="50" charset="-128"/>
              </a:rPr>
              <a:t>予算要求額：</a:t>
            </a:r>
            <a:r>
              <a:rPr lang="en-US" altLang="ja-JP" sz="1100" dirty="0">
                <a:solidFill>
                  <a:prstClr val="black"/>
                </a:solidFill>
                <a:latin typeface="メイリオ" panose="020B0604030504040204" pitchFamily="50" charset="-128"/>
                <a:ea typeface="メイリオ" panose="020B0604030504040204" pitchFamily="50" charset="-128"/>
              </a:rPr>
              <a:t>1,800</a:t>
            </a:r>
            <a:r>
              <a:rPr lang="ja-JP" altLang="en-US" sz="1100" dirty="0" smtClean="0">
                <a:solidFill>
                  <a:prstClr val="black"/>
                </a:solidFill>
                <a:latin typeface="メイリオ" panose="020B0604030504040204" pitchFamily="50" charset="-128"/>
                <a:ea typeface="メイリオ" panose="020B0604030504040204" pitchFamily="50" charset="-128"/>
              </a:rPr>
              <a:t>千円</a:t>
            </a:r>
            <a:r>
              <a:rPr lang="en-US" altLang="ja-JP" sz="1100" dirty="0" smtClean="0">
                <a:solidFill>
                  <a:prstClr val="black"/>
                </a:solidFill>
                <a:latin typeface="メイリオ" panose="020B0604030504040204" pitchFamily="50" charset="-128"/>
                <a:ea typeface="メイリオ" panose="020B0604030504040204" pitchFamily="50" charset="-128"/>
              </a:rPr>
              <a:t>】</a:t>
            </a:r>
            <a:endParaRPr lang="ja-JP" altLang="en-US" sz="1100" dirty="0">
              <a:solidFill>
                <a:prstClr val="black"/>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5105428" y="4788160"/>
            <a:ext cx="4641583" cy="1220847"/>
          </a:xfrm>
          <a:prstGeom prst="rect">
            <a:avLst/>
          </a:prstGeom>
          <a:noFill/>
        </p:spPr>
        <p:txBody>
          <a:bodyPr wrap="square" rtlCol="0">
            <a:spAutoFit/>
          </a:bodyPr>
          <a:lstStyle/>
          <a:p>
            <a:pPr>
              <a:lnSpc>
                <a:spcPts val="2000"/>
              </a:lnSpc>
            </a:pPr>
            <a:r>
              <a:rPr lang="ja-JP" altLang="en-US" sz="1400" b="1" u="heavy" dirty="0" smtClean="0">
                <a:solidFill>
                  <a:srgbClr val="FF0000"/>
                </a:solidFill>
                <a:latin typeface="メイリオ" panose="020B0604030504040204" pitchFamily="50" charset="-128"/>
                <a:ea typeface="メイリオ" panose="020B0604030504040204" pitchFamily="50" charset="-128"/>
              </a:rPr>
              <a:t>ＷＥＢ上で</a:t>
            </a:r>
            <a:r>
              <a:rPr lang="ja-JP" altLang="en-US" sz="1400" b="1" u="heavy" dirty="0">
                <a:solidFill>
                  <a:srgbClr val="FF0000"/>
                </a:solidFill>
                <a:latin typeface="メイリオ" panose="020B0604030504040204" pitchFamily="50" charset="-128"/>
                <a:ea typeface="メイリオ" panose="020B0604030504040204" pitchFamily="50" charset="-128"/>
              </a:rPr>
              <a:t>の</a:t>
            </a:r>
            <a:r>
              <a:rPr lang="ja-JP" altLang="en-US" sz="1400" b="1" u="heavy" dirty="0" smtClean="0">
                <a:solidFill>
                  <a:srgbClr val="FF0000"/>
                </a:solidFill>
                <a:latin typeface="メイリオ" panose="020B0604030504040204" pitchFamily="50" charset="-128"/>
                <a:ea typeface="メイリオ" panose="020B0604030504040204" pitchFamily="50" charset="-128"/>
              </a:rPr>
              <a:t>合同企業説明会の開催</a:t>
            </a:r>
            <a:endParaRPr lang="en-US" altLang="ja-JP" sz="1400" b="1" u="heavy" dirty="0" smtClean="0">
              <a:solidFill>
                <a:srgbClr val="FF0000"/>
              </a:solidFill>
              <a:latin typeface="メイリオ" panose="020B0604030504040204" pitchFamily="50" charset="-128"/>
              <a:ea typeface="メイリオ" panose="020B0604030504040204" pitchFamily="50" charset="-128"/>
            </a:endParaRPr>
          </a:p>
          <a:p>
            <a:pPr>
              <a:lnSpc>
                <a:spcPts val="1700"/>
              </a:lnSpc>
            </a:pPr>
            <a:r>
              <a:rPr lang="ja-JP" altLang="en-US" sz="1200" dirty="0">
                <a:solidFill>
                  <a:prstClr val="black"/>
                </a:solidFill>
                <a:latin typeface="メイリオ" panose="020B0604030504040204" pitchFamily="50" charset="-128"/>
                <a:ea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rPr>
              <a:t>全国各地で相次いで合同企業説明会等が中止されている中、</a:t>
            </a:r>
            <a:r>
              <a:rPr lang="ja-JP" altLang="en-US" sz="1200" b="1" u="dotted" dirty="0" smtClean="0">
                <a:solidFill>
                  <a:prstClr val="black"/>
                </a:solidFill>
                <a:latin typeface="メイリオ" panose="020B0604030504040204" pitchFamily="50" charset="-128"/>
                <a:ea typeface="メイリオ" panose="020B0604030504040204" pitchFamily="50" charset="-128"/>
              </a:rPr>
              <a:t>中小企業の採用活動を支援するため、</a:t>
            </a:r>
            <a:r>
              <a:rPr lang="ja-JP" altLang="en-US" sz="1200" dirty="0" smtClean="0">
                <a:solidFill>
                  <a:prstClr val="black"/>
                </a:solidFill>
                <a:latin typeface="メイリオ" panose="020B0604030504040204" pitchFamily="50" charset="-128"/>
                <a:ea typeface="メイリオ" panose="020B0604030504040204" pitchFamily="50" charset="-128"/>
              </a:rPr>
              <a:t>企業・学生が双方向でコミュニケーション可能なサイトを作成・活用し、</a:t>
            </a:r>
            <a:r>
              <a:rPr lang="ja-JP" altLang="en-US" sz="1200" b="1" u="dotted" dirty="0" smtClean="0">
                <a:solidFill>
                  <a:prstClr val="black"/>
                </a:solidFill>
                <a:latin typeface="メイリオ" panose="020B0604030504040204" pitchFamily="50" charset="-128"/>
                <a:ea typeface="メイリオ" panose="020B0604030504040204" pitchFamily="50" charset="-128"/>
              </a:rPr>
              <a:t>インターネット上での合同企業説明会を開催</a:t>
            </a:r>
            <a:r>
              <a:rPr lang="ja-JP" altLang="en-US" sz="1200" dirty="0" smtClean="0">
                <a:solidFill>
                  <a:prstClr val="black"/>
                </a:solidFill>
                <a:latin typeface="メイリオ" panose="020B0604030504040204" pitchFamily="50" charset="-128"/>
                <a:ea typeface="メイリオ" panose="020B0604030504040204" pitchFamily="50" charset="-128"/>
              </a:rPr>
              <a:t>する。　　　</a:t>
            </a:r>
            <a:r>
              <a:rPr lang="en-US" altLang="ja-JP" sz="1100" dirty="0" smtClean="0">
                <a:solidFill>
                  <a:prstClr val="black"/>
                </a:solidFill>
                <a:latin typeface="メイリオ" panose="020B0604030504040204" pitchFamily="50" charset="-128"/>
                <a:ea typeface="メイリオ" panose="020B0604030504040204" pitchFamily="50" charset="-128"/>
              </a:rPr>
              <a:t>【</a:t>
            </a:r>
            <a:r>
              <a:rPr lang="ja-JP" altLang="en-US" sz="1100" dirty="0" smtClean="0">
                <a:solidFill>
                  <a:prstClr val="black"/>
                </a:solidFill>
                <a:latin typeface="メイリオ" panose="020B0604030504040204" pitchFamily="50" charset="-128"/>
                <a:ea typeface="メイリオ" panose="020B0604030504040204" pitchFamily="50" charset="-128"/>
              </a:rPr>
              <a:t>予算要求額：</a:t>
            </a:r>
            <a:r>
              <a:rPr lang="en-US" altLang="ja-JP" sz="1100" dirty="0" smtClean="0">
                <a:solidFill>
                  <a:prstClr val="black"/>
                </a:solidFill>
                <a:latin typeface="メイリオ" panose="020B0604030504040204" pitchFamily="50" charset="-128"/>
                <a:ea typeface="メイリオ" panose="020B0604030504040204" pitchFamily="50" charset="-128"/>
              </a:rPr>
              <a:t>6,380</a:t>
            </a:r>
            <a:r>
              <a:rPr lang="ja-JP" altLang="en-US" sz="1100" dirty="0" smtClean="0">
                <a:solidFill>
                  <a:prstClr val="black"/>
                </a:solidFill>
                <a:latin typeface="メイリオ" panose="020B0604030504040204" pitchFamily="50" charset="-128"/>
                <a:ea typeface="メイリオ" panose="020B0604030504040204" pitchFamily="50" charset="-128"/>
              </a:rPr>
              <a:t>千円</a:t>
            </a:r>
            <a:r>
              <a:rPr lang="en-US" altLang="ja-JP" sz="1100" dirty="0" smtClean="0">
                <a:solidFill>
                  <a:prstClr val="black"/>
                </a:solidFill>
                <a:latin typeface="メイリオ" panose="020B0604030504040204" pitchFamily="50" charset="-128"/>
                <a:ea typeface="メイリオ" panose="020B0604030504040204" pitchFamily="50" charset="-128"/>
              </a:rPr>
              <a:t>】</a:t>
            </a:r>
            <a:endParaRPr lang="ja-JP" altLang="en-US" sz="1100" dirty="0">
              <a:solidFill>
                <a:prstClr val="black"/>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191305" y="5214287"/>
            <a:ext cx="4602652" cy="1002839"/>
          </a:xfrm>
          <a:prstGeom prst="rect">
            <a:avLst/>
          </a:prstGeom>
          <a:noFill/>
        </p:spPr>
        <p:txBody>
          <a:bodyPr wrap="square" rtlCol="0">
            <a:spAutoFit/>
          </a:bodyPr>
          <a:lstStyle/>
          <a:p>
            <a:pPr>
              <a:lnSpc>
                <a:spcPts val="2000"/>
              </a:lnSpc>
            </a:pPr>
            <a:r>
              <a:rPr lang="ja-JP" altLang="en-US" sz="1400" b="1" u="heavy" dirty="0" smtClean="0">
                <a:solidFill>
                  <a:srgbClr val="FF0000"/>
                </a:solidFill>
                <a:latin typeface="メイリオ" panose="020B0604030504040204" pitchFamily="50" charset="-128"/>
                <a:ea typeface="メイリオ" panose="020B0604030504040204" pitchFamily="50" charset="-128"/>
              </a:rPr>
              <a:t>経営力強化補助金の交付</a:t>
            </a:r>
            <a:endParaRPr lang="en-US" altLang="ja-JP" sz="1400" b="1" u="heavy" dirty="0" smtClean="0">
              <a:solidFill>
                <a:srgbClr val="FF0000"/>
              </a:solidFill>
              <a:latin typeface="メイリオ" panose="020B0604030504040204" pitchFamily="50" charset="-128"/>
              <a:ea typeface="メイリオ" panose="020B0604030504040204" pitchFamily="50" charset="-128"/>
            </a:endParaRPr>
          </a:p>
          <a:p>
            <a:pPr>
              <a:lnSpc>
                <a:spcPts val="1700"/>
              </a:lnSpc>
            </a:pPr>
            <a:r>
              <a:rPr lang="ja-JP" altLang="en-US" sz="1200" dirty="0">
                <a:solidFill>
                  <a:prstClr val="black"/>
                </a:solidFill>
                <a:latin typeface="メイリオ" panose="020B0604030504040204" pitchFamily="50" charset="-128"/>
                <a:ea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rPr>
              <a:t>新型コロナによる影響終息後に、県内中小企業が一層競争力を発揮できるよう、経営力強化等、</a:t>
            </a:r>
            <a:r>
              <a:rPr lang="ja-JP" altLang="en-US" sz="1200" b="1" u="dotted" dirty="0" smtClean="0">
                <a:solidFill>
                  <a:prstClr val="black"/>
                </a:solidFill>
                <a:latin typeface="メイリオ" panose="020B0604030504040204" pitchFamily="50" charset="-128"/>
                <a:ea typeface="メイリオ" panose="020B0604030504040204" pitchFamily="50" charset="-128"/>
              </a:rPr>
              <a:t>今後の事業活動に資する取組等にかかる経費の一部を補助</a:t>
            </a:r>
            <a:r>
              <a:rPr lang="ja-JP" altLang="en-US" sz="1200" dirty="0" smtClean="0">
                <a:solidFill>
                  <a:prstClr val="black"/>
                </a:solidFill>
                <a:latin typeface="メイリオ" panose="020B0604030504040204" pitchFamily="50" charset="-128"/>
                <a:ea typeface="メイリオ" panose="020B0604030504040204" pitchFamily="50" charset="-128"/>
              </a:rPr>
              <a:t>する。　</a:t>
            </a:r>
            <a:r>
              <a:rPr lang="en-US" altLang="ja-JP" sz="1100" dirty="0" smtClean="0">
                <a:solidFill>
                  <a:prstClr val="black"/>
                </a:solidFill>
                <a:latin typeface="メイリオ" panose="020B0604030504040204" pitchFamily="50" charset="-128"/>
                <a:ea typeface="メイリオ" panose="020B0604030504040204" pitchFamily="50" charset="-128"/>
              </a:rPr>
              <a:t>【</a:t>
            </a:r>
            <a:r>
              <a:rPr lang="ja-JP" altLang="en-US" sz="1100" dirty="0" smtClean="0">
                <a:solidFill>
                  <a:prstClr val="black"/>
                </a:solidFill>
                <a:latin typeface="メイリオ" panose="020B0604030504040204" pitchFamily="50" charset="-128"/>
                <a:ea typeface="メイリオ" panose="020B0604030504040204" pitchFamily="50" charset="-128"/>
              </a:rPr>
              <a:t>予算要求額：</a:t>
            </a:r>
            <a:r>
              <a:rPr lang="en-US" altLang="ja-JP" sz="1100" smtClean="0">
                <a:solidFill>
                  <a:prstClr val="black"/>
                </a:solidFill>
                <a:latin typeface="メイリオ" panose="020B0604030504040204" pitchFamily="50" charset="-128"/>
                <a:ea typeface="メイリオ" panose="020B0604030504040204" pitchFamily="50" charset="-128"/>
              </a:rPr>
              <a:t>51,198</a:t>
            </a:r>
            <a:r>
              <a:rPr lang="ja-JP" altLang="en-US" sz="1100" smtClean="0">
                <a:solidFill>
                  <a:prstClr val="black"/>
                </a:solidFill>
                <a:latin typeface="メイリオ" panose="020B0604030504040204" pitchFamily="50" charset="-128"/>
                <a:ea typeface="メイリオ" panose="020B0604030504040204" pitchFamily="50" charset="-128"/>
              </a:rPr>
              <a:t>千円</a:t>
            </a:r>
            <a:r>
              <a:rPr lang="en-US" altLang="ja-JP" sz="1100" dirty="0" smtClean="0">
                <a:solidFill>
                  <a:prstClr val="black"/>
                </a:solidFill>
                <a:latin typeface="メイリオ" panose="020B0604030504040204" pitchFamily="50" charset="-128"/>
                <a:ea typeface="メイリオ" panose="020B0604030504040204" pitchFamily="50" charset="-128"/>
              </a:rPr>
              <a:t>】</a:t>
            </a:r>
            <a:endParaRPr lang="ja-JP" altLang="en-US" sz="1100" dirty="0">
              <a:solidFill>
                <a:prstClr val="black"/>
              </a:solidFill>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6944046" y="1078987"/>
            <a:ext cx="2955604" cy="553998"/>
          </a:xfrm>
          <a:prstGeom prst="rect">
            <a:avLst/>
          </a:prstGeom>
          <a:noFill/>
        </p:spPr>
        <p:txBody>
          <a:bodyPr wrap="square" rtlCol="0">
            <a:spAutoFit/>
          </a:bodyPr>
          <a:lstStyle/>
          <a:p>
            <a:pPr>
              <a:lnSpc>
                <a:spcPts val="1800"/>
              </a:lnSpc>
            </a:pPr>
            <a:r>
              <a:rPr lang="ja-JP" altLang="en-US" sz="1300" dirty="0" smtClean="0">
                <a:solidFill>
                  <a:prstClr val="black"/>
                </a:solidFill>
                <a:latin typeface="メイリオ" panose="020B0604030504040204" pitchFamily="50" charset="-128"/>
                <a:ea typeface="メイリオ" panose="020B0604030504040204" pitchFamily="50" charset="-128"/>
              </a:rPr>
              <a:t>　　　　　　　　　　　　　　　　　　　　</a:t>
            </a:r>
            <a:endParaRPr lang="en-US" altLang="ja-JP" sz="1300" dirty="0" smtClean="0">
              <a:solidFill>
                <a:prstClr val="black"/>
              </a:solidFill>
              <a:latin typeface="メイリオ" panose="020B0604030504040204" pitchFamily="50" charset="-128"/>
              <a:ea typeface="メイリオ" panose="020B0604030504040204" pitchFamily="50" charset="-128"/>
            </a:endParaRPr>
          </a:p>
          <a:p>
            <a:pPr>
              <a:lnSpc>
                <a:spcPts val="1800"/>
              </a:lnSpc>
            </a:pPr>
            <a:r>
              <a:rPr lang="en-US" altLang="ja-JP" sz="1300" dirty="0" smtClean="0">
                <a:solidFill>
                  <a:prstClr val="black"/>
                </a:solidFill>
                <a:latin typeface="メイリオ" panose="020B0604030504040204" pitchFamily="50" charset="-128"/>
                <a:ea typeface="メイリオ" panose="020B0604030504040204" pitchFamily="50" charset="-128"/>
              </a:rPr>
              <a:t>【</a:t>
            </a:r>
            <a:r>
              <a:rPr lang="ja-JP" altLang="en-US" sz="1300" dirty="0" smtClean="0">
                <a:solidFill>
                  <a:prstClr val="black"/>
                </a:solidFill>
                <a:latin typeface="メイリオ" panose="020B0604030504040204" pitchFamily="50" charset="-128"/>
                <a:ea typeface="メイリオ" panose="020B0604030504040204" pitchFamily="50" charset="-128"/>
              </a:rPr>
              <a:t>予算要求総額：</a:t>
            </a:r>
            <a:r>
              <a:rPr lang="en-US" altLang="ja-JP" sz="1300" dirty="0" smtClean="0">
                <a:solidFill>
                  <a:prstClr val="black"/>
                </a:solidFill>
                <a:latin typeface="メイリオ" panose="020B0604030504040204" pitchFamily="50" charset="-128"/>
                <a:ea typeface="メイリオ" panose="020B0604030504040204" pitchFamily="50" charset="-128"/>
              </a:rPr>
              <a:t>322,772</a:t>
            </a:r>
            <a:r>
              <a:rPr lang="ja-JP" altLang="en-US" sz="1300" dirty="0" smtClean="0">
                <a:solidFill>
                  <a:prstClr val="black"/>
                </a:solidFill>
                <a:latin typeface="メイリオ" panose="020B0604030504040204" pitchFamily="50" charset="-128"/>
                <a:ea typeface="メイリオ" panose="020B0604030504040204" pitchFamily="50" charset="-128"/>
              </a:rPr>
              <a:t>千円</a:t>
            </a:r>
            <a:r>
              <a:rPr lang="en-US" altLang="ja-JP" sz="1300" dirty="0" smtClean="0">
                <a:solidFill>
                  <a:prstClr val="black"/>
                </a:solidFill>
                <a:latin typeface="メイリオ" panose="020B0604030504040204" pitchFamily="50" charset="-128"/>
                <a:ea typeface="メイリオ" panose="020B0604030504040204" pitchFamily="50" charset="-128"/>
              </a:rPr>
              <a:t>】</a:t>
            </a:r>
            <a:endParaRPr lang="ja-JP" altLang="en-US" sz="1300" dirty="0">
              <a:solidFill>
                <a:prstClr val="black"/>
              </a:solidFill>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191305" y="6256622"/>
            <a:ext cx="2851493" cy="861774"/>
          </a:xfrm>
          <a:prstGeom prst="rect">
            <a:avLst/>
          </a:prstGeom>
          <a:noFill/>
        </p:spPr>
        <p:txBody>
          <a:bodyPr wrap="square" rtlCol="0">
            <a:spAutoFit/>
          </a:bodyPr>
          <a:lstStyle/>
          <a:p>
            <a:pPr>
              <a:lnSpc>
                <a:spcPts val="1500"/>
              </a:lnSpc>
            </a:pPr>
            <a:r>
              <a:rPr lang="ja-JP" altLang="en-US" sz="1100" dirty="0" smtClean="0">
                <a:solidFill>
                  <a:prstClr val="black"/>
                </a:solidFill>
                <a:latin typeface="メイリオ" panose="020B0604030504040204" pitchFamily="50" charset="-128"/>
                <a:ea typeface="メイリオ" panose="020B0604030504040204" pitchFamily="50" charset="-128"/>
              </a:rPr>
              <a:t>＜補助対象事業＞</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a:lnSpc>
                <a:spcPts val="1500"/>
              </a:lnSpc>
            </a:pPr>
            <a:r>
              <a:rPr lang="ja-JP" altLang="en-US" sz="1100" dirty="0" smtClean="0">
                <a:solidFill>
                  <a:prstClr val="black"/>
                </a:solidFill>
                <a:latin typeface="メイリオ" panose="020B0604030504040204" pitchFamily="50" charset="-128"/>
                <a:ea typeface="メイリオ" panose="020B0604030504040204" pitchFamily="50" charset="-128"/>
              </a:rPr>
              <a:t>○人材育成・確保のための事業</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a:lnSpc>
                <a:spcPts val="1500"/>
              </a:lnSpc>
            </a:pPr>
            <a:r>
              <a:rPr lang="ja-JP" altLang="en-US" sz="1100" dirty="0" smtClean="0">
                <a:solidFill>
                  <a:prstClr val="black"/>
                </a:solidFill>
                <a:latin typeface="メイリオ" panose="020B0604030504040204" pitchFamily="50" charset="-128"/>
                <a:ea typeface="メイリオ" panose="020B0604030504040204" pitchFamily="50" charset="-128"/>
              </a:rPr>
              <a:t>○働き方改革や職場環境改善に関する事業</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a:lnSpc>
                <a:spcPts val="1500"/>
              </a:lnSpc>
            </a:pPr>
            <a:r>
              <a:rPr lang="ja-JP" altLang="en-US" sz="1100" dirty="0" smtClean="0">
                <a:solidFill>
                  <a:prstClr val="black"/>
                </a:solidFill>
                <a:latin typeface="メイリオ" panose="020B0604030504040204" pitchFamily="50" charset="-128"/>
                <a:ea typeface="メイリオ" panose="020B0604030504040204" pitchFamily="50" charset="-128"/>
              </a:rPr>
              <a:t>○新たな販路開拓に関する事業</a:t>
            </a:r>
            <a:endParaRPr lang="ja-JP" altLang="en-US" sz="1100" dirty="0">
              <a:solidFill>
                <a:prstClr val="black"/>
              </a:solidFill>
              <a:latin typeface="メイリオ" panose="020B0604030504040204" pitchFamily="50" charset="-128"/>
              <a:ea typeface="メイリオ" panose="020B0604030504040204" pitchFamily="50" charset="-128"/>
            </a:endParaRPr>
          </a:p>
        </p:txBody>
      </p:sp>
      <p:sp>
        <p:nvSpPr>
          <p:cNvPr id="7" name="角丸四角形 6"/>
          <p:cNvSpPr/>
          <p:nvPr/>
        </p:nvSpPr>
        <p:spPr>
          <a:xfrm>
            <a:off x="175108" y="6269497"/>
            <a:ext cx="2819279" cy="847241"/>
          </a:xfrm>
          <a:prstGeom prst="roundRect">
            <a:avLst/>
          </a:prstGeom>
          <a:no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7" name="角丸四角形 26"/>
          <p:cNvSpPr/>
          <p:nvPr/>
        </p:nvSpPr>
        <p:spPr>
          <a:xfrm>
            <a:off x="3076512" y="6264266"/>
            <a:ext cx="1784817" cy="857703"/>
          </a:xfrm>
          <a:prstGeom prst="roundRect">
            <a:avLst/>
          </a:prstGeom>
          <a:no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9" name="テキスト ボックス 28"/>
          <p:cNvSpPr txBox="1"/>
          <p:nvPr/>
        </p:nvSpPr>
        <p:spPr>
          <a:xfrm>
            <a:off x="3097781" y="6274656"/>
            <a:ext cx="1738702" cy="861774"/>
          </a:xfrm>
          <a:prstGeom prst="rect">
            <a:avLst/>
          </a:prstGeom>
          <a:noFill/>
        </p:spPr>
        <p:txBody>
          <a:bodyPr wrap="square" rtlCol="0">
            <a:spAutoFit/>
          </a:bodyPr>
          <a:lstStyle/>
          <a:p>
            <a:pPr>
              <a:lnSpc>
                <a:spcPts val="1500"/>
              </a:lnSpc>
            </a:pPr>
            <a:r>
              <a:rPr lang="ja-JP" altLang="en-US" sz="1100" dirty="0" smtClean="0">
                <a:solidFill>
                  <a:prstClr val="black"/>
                </a:solidFill>
                <a:latin typeface="メイリオ" panose="020B0604030504040204" pitchFamily="50" charset="-128"/>
                <a:ea typeface="メイリオ" panose="020B0604030504040204" pitchFamily="50" charset="-128"/>
              </a:rPr>
              <a:t>＜補助率・金額＞</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a:lnSpc>
                <a:spcPts val="1500"/>
              </a:lnSpc>
            </a:pPr>
            <a:r>
              <a:rPr lang="ja-JP" altLang="en-US" sz="1100" dirty="0" smtClean="0">
                <a:solidFill>
                  <a:prstClr val="black"/>
                </a:solidFill>
                <a:latin typeface="メイリオ" panose="020B0604030504040204" pitchFamily="50" charset="-128"/>
                <a:ea typeface="メイリオ" panose="020B0604030504040204" pitchFamily="50" charset="-128"/>
              </a:rPr>
              <a:t>○小規模企業　３／４</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a:lnSpc>
                <a:spcPts val="1500"/>
              </a:lnSpc>
            </a:pPr>
            <a:r>
              <a:rPr lang="ja-JP" altLang="en-US" sz="1100" dirty="0">
                <a:solidFill>
                  <a:prstClr val="black"/>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中小企業　　２／３</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a:lnSpc>
                <a:spcPts val="1500"/>
              </a:lnSpc>
            </a:pPr>
            <a:r>
              <a:rPr lang="ja-JP" altLang="en-US" sz="1100" dirty="0" smtClean="0">
                <a:solidFill>
                  <a:prstClr val="black"/>
                </a:solidFill>
                <a:latin typeface="メイリオ" panose="020B0604030504040204" pitchFamily="50" charset="-128"/>
                <a:ea typeface="メイリオ" panose="020B0604030504040204" pitchFamily="50" charset="-128"/>
              </a:rPr>
              <a:t>○上限額５０万円</a:t>
            </a:r>
            <a:endParaRPr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47755" y="1871464"/>
            <a:ext cx="4859415" cy="5289692"/>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角丸四角形 8"/>
          <p:cNvSpPr/>
          <p:nvPr/>
        </p:nvSpPr>
        <p:spPr>
          <a:xfrm>
            <a:off x="629345" y="1654062"/>
            <a:ext cx="3744416" cy="38063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white"/>
                </a:solidFill>
                <a:latin typeface="Meiryo UI" panose="020B0604030504040204" pitchFamily="50" charset="-128"/>
                <a:ea typeface="Meiryo UI" panose="020B0604030504040204" pitchFamily="50" charset="-128"/>
              </a:rPr>
              <a:t>強力な資金繰り等、経営支援</a:t>
            </a:r>
            <a:endParaRPr lang="ja-JP" altLang="en-US" b="1" dirty="0">
              <a:solidFill>
                <a:prstClr val="white"/>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5008559" y="1871463"/>
            <a:ext cx="4835324" cy="4147009"/>
          </a:xfrm>
          <a:prstGeom prst="rect">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角丸四角形 34"/>
          <p:cNvSpPr/>
          <p:nvPr/>
        </p:nvSpPr>
        <p:spPr>
          <a:xfrm>
            <a:off x="5644950" y="1644569"/>
            <a:ext cx="3384376" cy="38063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white"/>
                </a:solidFill>
                <a:latin typeface="Meiryo UI" panose="020B0604030504040204" pitchFamily="50" charset="-128"/>
                <a:ea typeface="Meiryo UI" panose="020B0604030504040204" pitchFamily="50" charset="-128"/>
              </a:rPr>
              <a:t>雇用の維持・確保</a:t>
            </a:r>
            <a:endParaRPr lang="ja-JP" altLang="en-US" b="1" dirty="0">
              <a:solidFill>
                <a:prstClr val="white"/>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5057914" y="2093595"/>
            <a:ext cx="4741298" cy="48785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prstClr val="black"/>
                </a:solidFill>
                <a:latin typeface="メイリオ" panose="020B0604030504040204" pitchFamily="50" charset="-128"/>
                <a:ea typeface="メイリオ" panose="020B0604030504040204" pitchFamily="50" charset="-128"/>
              </a:rPr>
              <a:t>３．</a:t>
            </a:r>
            <a:r>
              <a:rPr lang="ja-JP" altLang="en-US" sz="1600" b="1" dirty="0">
                <a:solidFill>
                  <a:prstClr val="black"/>
                </a:solidFill>
                <a:latin typeface="メイリオ" panose="020B0604030504040204" pitchFamily="50" charset="-128"/>
                <a:ea typeface="メイリオ" panose="020B0604030504040204" pitchFamily="50" charset="-128"/>
              </a:rPr>
              <a:t>事業主の雇用維持の取組に対する支援</a:t>
            </a:r>
          </a:p>
          <a:p>
            <a:r>
              <a:rPr lang="ja-JP" altLang="en-US" sz="1050" b="1" dirty="0" smtClean="0">
                <a:solidFill>
                  <a:prstClr val="black"/>
                </a:solidFill>
                <a:latin typeface="メイリオ" panose="020B0604030504040204" pitchFamily="50" charset="-128"/>
                <a:ea typeface="メイリオ" panose="020B0604030504040204" pitchFamily="50" charset="-128"/>
              </a:rPr>
              <a:t>　　　　　　　　　　　　　　　　　　　（</a:t>
            </a:r>
            <a:r>
              <a:rPr lang="zh-TW" altLang="en-US" sz="1050" b="1" dirty="0">
                <a:solidFill>
                  <a:prstClr val="black"/>
                </a:solidFill>
                <a:latin typeface="メイリオ" panose="020B0604030504040204" pitchFamily="50" charset="-128"/>
                <a:ea typeface="メイリオ" panose="020B0604030504040204" pitchFamily="50" charset="-128"/>
              </a:rPr>
              <a:t>中小企業雇用継続支援補助</a:t>
            </a:r>
            <a:r>
              <a:rPr lang="zh-TW" altLang="en-US" sz="1050" b="1" dirty="0" smtClean="0">
                <a:solidFill>
                  <a:prstClr val="black"/>
                </a:solidFill>
                <a:latin typeface="メイリオ" panose="020B0604030504040204" pitchFamily="50" charset="-128"/>
                <a:ea typeface="メイリオ" panose="020B0604030504040204" pitchFamily="50" charset="-128"/>
              </a:rPr>
              <a:t>金</a:t>
            </a:r>
            <a:r>
              <a:rPr lang="ja-JP" altLang="en-US" sz="1050" b="1" dirty="0" smtClean="0">
                <a:solidFill>
                  <a:prstClr val="black"/>
                </a:solidFill>
                <a:latin typeface="メイリオ" panose="020B0604030504040204" pitchFamily="50" charset="-128"/>
                <a:ea typeface="メイリオ" panose="020B0604030504040204" pitchFamily="50" charset="-128"/>
              </a:rPr>
              <a:t>）</a:t>
            </a:r>
            <a:endParaRPr lang="ja-JP" altLang="en-US" sz="1050" b="1" dirty="0">
              <a:solidFill>
                <a:prstClr val="black"/>
              </a:solidFill>
              <a:latin typeface="メイリオ" panose="020B0604030504040204" pitchFamily="50" charset="-128"/>
              <a:ea typeface="メイリオ" panose="020B0604030504040204" pitchFamily="50" charset="-128"/>
            </a:endParaRPr>
          </a:p>
        </p:txBody>
      </p:sp>
      <p:sp>
        <p:nvSpPr>
          <p:cNvPr id="30" name="正方形/長方形 29"/>
          <p:cNvSpPr/>
          <p:nvPr/>
        </p:nvSpPr>
        <p:spPr>
          <a:xfrm>
            <a:off x="95576" y="4689300"/>
            <a:ext cx="4763771" cy="48785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prstClr val="black"/>
                </a:solidFill>
                <a:latin typeface="メイリオ" panose="020B0604030504040204" pitchFamily="50" charset="-128"/>
                <a:ea typeface="メイリオ" panose="020B0604030504040204" pitchFamily="50" charset="-128"/>
              </a:rPr>
              <a:t>２．</a:t>
            </a:r>
            <a:r>
              <a:rPr lang="ja-JP" altLang="en-US" sz="1400" b="1" dirty="0">
                <a:solidFill>
                  <a:prstClr val="black"/>
                </a:solidFill>
                <a:latin typeface="メイリオ" panose="020B0604030504040204" pitchFamily="50" charset="-128"/>
                <a:ea typeface="メイリオ" panose="020B0604030504040204" pitchFamily="50" charset="-128"/>
              </a:rPr>
              <a:t>経営力強化につながる前向きな</a:t>
            </a:r>
            <a:r>
              <a:rPr lang="ja-JP" altLang="en-US" sz="1400" b="1" dirty="0" smtClean="0">
                <a:solidFill>
                  <a:prstClr val="black"/>
                </a:solidFill>
                <a:latin typeface="メイリオ" panose="020B0604030504040204" pitchFamily="50" charset="-128"/>
                <a:ea typeface="メイリオ" panose="020B0604030504040204" pitchFamily="50" charset="-128"/>
              </a:rPr>
              <a:t>取組等に</a:t>
            </a:r>
            <a:r>
              <a:rPr lang="ja-JP" altLang="en-US" sz="1400" b="1" dirty="0">
                <a:solidFill>
                  <a:prstClr val="black"/>
                </a:solidFill>
                <a:latin typeface="メイリオ" panose="020B0604030504040204" pitchFamily="50" charset="-128"/>
                <a:ea typeface="メイリオ" panose="020B0604030504040204" pitchFamily="50" charset="-128"/>
              </a:rPr>
              <a:t>対する</a:t>
            </a:r>
            <a:r>
              <a:rPr lang="ja-JP" altLang="en-US" sz="1400" b="1" dirty="0" smtClean="0">
                <a:solidFill>
                  <a:prstClr val="black"/>
                </a:solidFill>
                <a:latin typeface="メイリオ" panose="020B0604030504040204" pitchFamily="50" charset="-128"/>
                <a:ea typeface="メイリオ" panose="020B0604030504040204" pitchFamily="50" charset="-128"/>
              </a:rPr>
              <a:t>支援</a:t>
            </a:r>
            <a:r>
              <a:rPr lang="ja-JP" altLang="en-US" sz="1050" b="1" dirty="0" smtClean="0">
                <a:solidFill>
                  <a:prstClr val="black"/>
                </a:solidFill>
                <a:latin typeface="メイリオ" panose="020B0604030504040204" pitchFamily="50" charset="-128"/>
                <a:ea typeface="メイリオ" panose="020B0604030504040204" pitchFamily="50" charset="-128"/>
              </a:rPr>
              <a:t>　　　　　　　　　　　　　　</a:t>
            </a:r>
            <a:endParaRPr lang="en-US" altLang="ja-JP" sz="1050" b="1" dirty="0" smtClean="0">
              <a:solidFill>
                <a:prstClr val="black"/>
              </a:solidFill>
              <a:latin typeface="メイリオ" panose="020B0604030504040204" pitchFamily="50" charset="-128"/>
              <a:ea typeface="メイリオ" panose="020B0604030504040204" pitchFamily="50" charset="-128"/>
            </a:endParaRPr>
          </a:p>
          <a:p>
            <a:r>
              <a:rPr lang="ja-JP" altLang="en-US" sz="1050" b="1" dirty="0">
                <a:solidFill>
                  <a:prstClr val="black"/>
                </a:solidFill>
                <a:latin typeface="メイリオ" panose="020B0604030504040204" pitchFamily="50" charset="-128"/>
                <a:ea typeface="メイリオ" panose="020B0604030504040204" pitchFamily="50" charset="-128"/>
              </a:rPr>
              <a:t>　</a:t>
            </a:r>
            <a:r>
              <a:rPr lang="ja-JP" altLang="en-US" sz="1050" b="1" dirty="0" smtClean="0">
                <a:solidFill>
                  <a:prstClr val="black"/>
                </a:solidFill>
                <a:latin typeface="メイリオ" panose="020B0604030504040204" pitchFamily="50" charset="-128"/>
                <a:ea typeface="メイリオ" panose="020B0604030504040204" pitchFamily="50" charset="-128"/>
              </a:rPr>
              <a:t>　　　　　　　　　（</a:t>
            </a:r>
            <a:r>
              <a:rPr lang="ja-JP" altLang="en-US" sz="1050" b="1" dirty="0">
                <a:solidFill>
                  <a:prstClr val="black"/>
                </a:solidFill>
                <a:latin typeface="メイリオ" panose="020B0604030504040204" pitchFamily="50" charset="-128"/>
                <a:ea typeface="メイリオ" panose="020B0604030504040204" pitchFamily="50" charset="-128"/>
              </a:rPr>
              <a:t>新型コロナウイルス感染症対策経営力強化</a:t>
            </a:r>
            <a:r>
              <a:rPr lang="ja-JP" altLang="en-US" sz="1050" b="1" dirty="0" smtClean="0">
                <a:solidFill>
                  <a:prstClr val="black"/>
                </a:solidFill>
                <a:latin typeface="メイリオ" panose="020B0604030504040204" pitchFamily="50" charset="-128"/>
                <a:ea typeface="メイリオ" panose="020B0604030504040204" pitchFamily="50" charset="-128"/>
              </a:rPr>
              <a:t>補助金）</a:t>
            </a:r>
            <a:endParaRPr lang="ja-JP" altLang="en-US" sz="1050" b="1" dirty="0">
              <a:solidFill>
                <a:prstClr val="black"/>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5044335" y="6131763"/>
            <a:ext cx="4763771" cy="48785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prstClr val="black"/>
                </a:solidFill>
                <a:latin typeface="メイリオ" panose="020B0604030504040204" pitchFamily="50" charset="-128"/>
                <a:ea typeface="メイリオ" panose="020B0604030504040204" pitchFamily="50" charset="-128"/>
              </a:rPr>
              <a:t>５．</a:t>
            </a:r>
            <a:r>
              <a:rPr lang="ja-JP" altLang="en-US" sz="1600" b="1" dirty="0">
                <a:solidFill>
                  <a:prstClr val="black"/>
                </a:solidFill>
                <a:latin typeface="メイリオ" panose="020B0604030504040204" pitchFamily="50" charset="-128"/>
                <a:ea typeface="メイリオ" panose="020B0604030504040204" pitchFamily="50" charset="-128"/>
              </a:rPr>
              <a:t>新型コロナによる本県経済への影響調査</a:t>
            </a:r>
          </a:p>
          <a:p>
            <a:r>
              <a:rPr lang="ja-JP" altLang="en-US" sz="1050" b="1" dirty="0" smtClean="0">
                <a:solidFill>
                  <a:prstClr val="black"/>
                </a:solidFill>
                <a:latin typeface="メイリオ" panose="020B0604030504040204" pitchFamily="50" charset="-128"/>
                <a:ea typeface="メイリオ" panose="020B0604030504040204" pitchFamily="50" charset="-128"/>
              </a:rPr>
              <a:t>　　　　　　　　　（</a:t>
            </a:r>
            <a:r>
              <a:rPr lang="ja-JP" altLang="en-US" sz="1050" b="1" dirty="0">
                <a:solidFill>
                  <a:prstClr val="black"/>
                </a:solidFill>
                <a:latin typeface="メイリオ" panose="020B0604030504040204" pitchFamily="50" charset="-128"/>
                <a:ea typeface="メイリオ" panose="020B0604030504040204" pitchFamily="50" charset="-128"/>
              </a:rPr>
              <a:t>新型コロナウイルス感染症経済・産業影響調査</a:t>
            </a:r>
            <a:r>
              <a:rPr lang="ja-JP" altLang="en-US" sz="1050" b="1" dirty="0" smtClean="0">
                <a:solidFill>
                  <a:prstClr val="black"/>
                </a:solidFill>
                <a:latin typeface="メイリオ" panose="020B0604030504040204" pitchFamily="50" charset="-128"/>
                <a:ea typeface="メイリオ" panose="020B0604030504040204" pitchFamily="50" charset="-128"/>
              </a:rPr>
              <a:t>事業）</a:t>
            </a:r>
            <a:endParaRPr lang="ja-JP" altLang="en-US" sz="1050" b="1" dirty="0">
              <a:solidFill>
                <a:prstClr val="black"/>
              </a:solidFill>
              <a:latin typeface="メイリオ" panose="020B0604030504040204" pitchFamily="50" charset="-128"/>
              <a:ea typeface="メイリオ" panose="020B0604030504040204" pitchFamily="50" charset="-128"/>
            </a:endParaRPr>
          </a:p>
        </p:txBody>
      </p:sp>
      <p:sp>
        <p:nvSpPr>
          <p:cNvPr id="32" name="正方形/長方形 31"/>
          <p:cNvSpPr/>
          <p:nvPr/>
        </p:nvSpPr>
        <p:spPr>
          <a:xfrm>
            <a:off x="5057914" y="4284578"/>
            <a:ext cx="4754168" cy="48785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prstClr val="black"/>
                </a:solidFill>
                <a:latin typeface="メイリオ" panose="020B0604030504040204" pitchFamily="50" charset="-128"/>
                <a:ea typeface="メイリオ" panose="020B0604030504040204" pitchFamily="50" charset="-128"/>
              </a:rPr>
              <a:t>４．中小・小規模事業者の採用活動支援</a:t>
            </a:r>
          </a:p>
          <a:p>
            <a:r>
              <a:rPr lang="ja-JP" altLang="en-US" sz="1050" b="1" dirty="0" smtClean="0">
                <a:solidFill>
                  <a:prstClr val="black"/>
                </a:solidFill>
                <a:latin typeface="メイリオ" panose="020B0604030504040204" pitchFamily="50" charset="-128"/>
                <a:ea typeface="メイリオ" panose="020B0604030504040204" pitchFamily="50" charset="-128"/>
              </a:rPr>
              <a:t>　　　　　　　　　　　　　　　　　　（</a:t>
            </a:r>
            <a:r>
              <a:rPr lang="zh-TW" altLang="en-US" sz="1050" b="1" dirty="0">
                <a:solidFill>
                  <a:prstClr val="black"/>
                </a:solidFill>
                <a:latin typeface="メイリオ" panose="020B0604030504040204" pitchFamily="50" charset="-128"/>
                <a:ea typeface="メイリオ" panose="020B0604030504040204" pitchFamily="50" charset="-128"/>
              </a:rPr>
              <a:t>ＷＥＢ合同企業説明会開催事業</a:t>
            </a:r>
            <a:r>
              <a:rPr lang="ja-JP" altLang="en-US" sz="1050" b="1" dirty="0" smtClean="0">
                <a:solidFill>
                  <a:prstClr val="black"/>
                </a:solidFill>
                <a:latin typeface="メイリオ" panose="020B0604030504040204" pitchFamily="50" charset="-128"/>
                <a:ea typeface="メイリオ" panose="020B0604030504040204" pitchFamily="50" charset="-128"/>
              </a:rPr>
              <a:t>）</a:t>
            </a:r>
            <a:endParaRPr lang="ja-JP" altLang="en-US" sz="1050" b="1" dirty="0">
              <a:solidFill>
                <a:prstClr val="black"/>
              </a:solidFill>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5767753" y="3680781"/>
            <a:ext cx="3798423" cy="669414"/>
          </a:xfrm>
          <a:prstGeom prst="rect">
            <a:avLst/>
          </a:prstGeom>
          <a:noFill/>
        </p:spPr>
        <p:txBody>
          <a:bodyPr wrap="square" rtlCol="0">
            <a:spAutoFit/>
          </a:bodyPr>
          <a:lstStyle/>
          <a:p>
            <a:pPr>
              <a:lnSpc>
                <a:spcPts val="1500"/>
              </a:lnSpc>
            </a:pPr>
            <a:r>
              <a:rPr lang="ja-JP" altLang="en-US" sz="1100" dirty="0" smtClean="0">
                <a:solidFill>
                  <a:prstClr val="black"/>
                </a:solidFill>
                <a:latin typeface="メイリオ" panose="020B0604030504040204" pitchFamily="50" charset="-128"/>
                <a:ea typeface="メイリオ" panose="020B0604030504040204" pitchFamily="50" charset="-128"/>
              </a:rPr>
              <a:t>＜助成率＞　　　　　　　　　</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a:lnSpc>
                <a:spcPts val="1500"/>
              </a:lnSpc>
            </a:pPr>
            <a:r>
              <a:rPr lang="ja-JP" altLang="en-US" sz="1200" b="1" dirty="0" smtClean="0">
                <a:solidFill>
                  <a:prstClr val="black"/>
                </a:solidFill>
                <a:latin typeface="メイリオ" panose="020B0604030504040204" pitchFamily="50" charset="-128"/>
                <a:ea typeface="メイリオ" panose="020B0604030504040204" pitchFamily="50" charset="-128"/>
              </a:rPr>
              <a:t>○中小企業</a:t>
            </a:r>
            <a:r>
              <a:rPr lang="ja-JP" altLang="en-US" sz="1100" dirty="0" smtClean="0">
                <a:solidFill>
                  <a:prstClr val="black"/>
                </a:solidFill>
                <a:latin typeface="メイリオ" panose="020B0604030504040204" pitchFamily="50" charset="-128"/>
                <a:ea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rPr>
              <a:t>２／３</a:t>
            </a:r>
            <a:r>
              <a:rPr lang="ja-JP" altLang="en-US" sz="1100" dirty="0" smtClean="0">
                <a:solidFill>
                  <a:prstClr val="black"/>
                </a:solidFill>
                <a:latin typeface="メイリオ" panose="020B0604030504040204" pitchFamily="50" charset="-128"/>
                <a:ea typeface="メイリオ" panose="020B0604030504040204" pitchFamily="50" charset="-128"/>
              </a:rPr>
              <a:t>　　　　　　</a:t>
            </a:r>
            <a:r>
              <a:rPr lang="ja-JP" altLang="en-US" sz="1100" b="1" dirty="0" smtClean="0">
                <a:solidFill>
                  <a:prstClr val="black"/>
                </a:solidFill>
                <a:latin typeface="メイリオ" panose="020B0604030504040204" pitchFamily="50" charset="-128"/>
                <a:ea typeface="メイリオ" panose="020B0604030504040204" pitchFamily="50" charset="-128"/>
              </a:rPr>
              <a:t>  </a:t>
            </a:r>
            <a:r>
              <a:rPr lang="ja-JP" altLang="en-US" sz="1200" b="1" u="sng" dirty="0" smtClean="0">
                <a:solidFill>
                  <a:prstClr val="black"/>
                </a:solidFill>
                <a:latin typeface="メイリオ" panose="020B0604030504040204" pitchFamily="50" charset="-128"/>
                <a:ea typeface="メイリオ" panose="020B0604030504040204" pitchFamily="50" charset="-128"/>
              </a:rPr>
              <a:t>４／５</a:t>
            </a:r>
            <a:endParaRPr lang="en-US" altLang="ja-JP" sz="1100" b="1" u="sng" dirty="0" smtClean="0">
              <a:solidFill>
                <a:prstClr val="black"/>
              </a:solidFill>
              <a:latin typeface="メイリオ" panose="020B0604030504040204" pitchFamily="50" charset="-128"/>
              <a:ea typeface="メイリオ" panose="020B0604030504040204" pitchFamily="50" charset="-128"/>
            </a:endParaRPr>
          </a:p>
          <a:p>
            <a:pPr>
              <a:lnSpc>
                <a:spcPts val="1500"/>
              </a:lnSpc>
            </a:pPr>
            <a:r>
              <a:rPr lang="ja-JP" altLang="en-US" sz="1100" dirty="0" smtClean="0">
                <a:solidFill>
                  <a:prstClr val="black"/>
                </a:solidFill>
                <a:latin typeface="メイリオ" panose="020B0604030504040204" pitchFamily="50" charset="-128"/>
                <a:ea typeface="メイリオ" panose="020B0604030504040204" pitchFamily="50" charset="-128"/>
              </a:rPr>
              <a:t> </a:t>
            </a:r>
            <a:endParaRPr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3" name="右矢印 2"/>
          <p:cNvSpPr/>
          <p:nvPr/>
        </p:nvSpPr>
        <p:spPr>
          <a:xfrm>
            <a:off x="7666964" y="3824796"/>
            <a:ext cx="453231" cy="28696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角丸四角形 35"/>
          <p:cNvSpPr/>
          <p:nvPr/>
        </p:nvSpPr>
        <p:spPr>
          <a:xfrm>
            <a:off x="5506432" y="3635886"/>
            <a:ext cx="3782038" cy="519537"/>
          </a:xfrm>
          <a:prstGeom prst="roundRect">
            <a:avLst/>
          </a:prstGeom>
          <a:no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Tree>
    <p:extLst>
      <p:ext uri="{BB962C8B-B14F-4D97-AF65-F5344CB8AC3E}">
        <p14:creationId xmlns:p14="http://schemas.microsoft.com/office/powerpoint/2010/main" val="3712667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4484</TotalTime>
  <Words>395</Words>
  <Application>Microsoft Office PowerPoint</Application>
  <PresentationFormat>ユーザー設定</PresentationFormat>
  <Paragraphs>69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明朝</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dc:creator>
  <cp:lastModifiedBy>小林　肇</cp:lastModifiedBy>
  <cp:revision>417</cp:revision>
  <cp:lastPrinted>2020-03-16T09:39:02Z</cp:lastPrinted>
  <dcterms:created xsi:type="dcterms:W3CDTF">2018-02-05T06:19:14Z</dcterms:created>
  <dcterms:modified xsi:type="dcterms:W3CDTF">2020-03-23T10:03:26Z</dcterms:modified>
</cp:coreProperties>
</file>